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</p:sldMasterIdLst>
  <p:notesMasterIdLst>
    <p:notesMasterId r:id="rId60"/>
  </p:notesMasterIdLst>
  <p:handoutMasterIdLst>
    <p:handoutMasterId r:id="rId61"/>
  </p:handoutMasterIdLst>
  <p:sldIdLst>
    <p:sldId id="257" r:id="rId8"/>
    <p:sldId id="293" r:id="rId9"/>
    <p:sldId id="305" r:id="rId10"/>
    <p:sldId id="260" r:id="rId11"/>
    <p:sldId id="261" r:id="rId12"/>
    <p:sldId id="262" r:id="rId13"/>
    <p:sldId id="267" r:id="rId14"/>
    <p:sldId id="269" r:id="rId15"/>
    <p:sldId id="270" r:id="rId16"/>
    <p:sldId id="265" r:id="rId17"/>
    <p:sldId id="266" r:id="rId18"/>
    <p:sldId id="271" r:id="rId19"/>
    <p:sldId id="306" r:id="rId20"/>
    <p:sldId id="276" r:id="rId21"/>
    <p:sldId id="280" r:id="rId22"/>
    <p:sldId id="281" r:id="rId23"/>
    <p:sldId id="283" r:id="rId24"/>
    <p:sldId id="282" r:id="rId25"/>
    <p:sldId id="277" r:id="rId26"/>
    <p:sldId id="285" r:id="rId27"/>
    <p:sldId id="272" r:id="rId28"/>
    <p:sldId id="286" r:id="rId29"/>
    <p:sldId id="287" r:id="rId30"/>
    <p:sldId id="273" r:id="rId31"/>
    <p:sldId id="290" r:id="rId32"/>
    <p:sldId id="288" r:id="rId33"/>
    <p:sldId id="289" r:id="rId34"/>
    <p:sldId id="274" r:id="rId35"/>
    <p:sldId id="291" r:id="rId36"/>
    <p:sldId id="292" r:id="rId37"/>
    <p:sldId id="275" r:id="rId38"/>
    <p:sldId id="279" r:id="rId39"/>
    <p:sldId id="278" r:id="rId40"/>
    <p:sldId id="294" r:id="rId41"/>
    <p:sldId id="295" r:id="rId42"/>
    <p:sldId id="296" r:id="rId43"/>
    <p:sldId id="297" r:id="rId44"/>
    <p:sldId id="298" r:id="rId45"/>
    <p:sldId id="301" r:id="rId46"/>
    <p:sldId id="299" r:id="rId47"/>
    <p:sldId id="302" r:id="rId48"/>
    <p:sldId id="316" r:id="rId49"/>
    <p:sldId id="313" r:id="rId50"/>
    <p:sldId id="314" r:id="rId51"/>
    <p:sldId id="308" r:id="rId52"/>
    <p:sldId id="309" r:id="rId53"/>
    <p:sldId id="311" r:id="rId54"/>
    <p:sldId id="315" r:id="rId55"/>
    <p:sldId id="307" r:id="rId56"/>
    <p:sldId id="310" r:id="rId57"/>
    <p:sldId id="303" r:id="rId58"/>
    <p:sldId id="304" r:id="rId59"/>
  </p:sldIdLst>
  <p:sldSz cx="9144000" cy="6858000" type="screen4x3"/>
  <p:notesSz cx="6808788" cy="9940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5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hah\AppData\Local\Microsoft\Windows\Temporary%20Internet%20Files\Content.Outlook\N6IX374P\Average%20Occupational%20Exposure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'[Average Occupational Exposures.xlsx]Sheet1'!$C$2</c:f>
              <c:strCache>
                <c:ptCount val="1"/>
                <c:pt idx="0">
                  <c:v>1990 - 1994</c:v>
                </c:pt>
              </c:strCache>
            </c:strRef>
          </c:tx>
          <c:spPr>
            <a:solidFill>
              <a:schemeClr val="tx2">
                <a:lumMod val="90000"/>
              </a:schemeClr>
            </a:solidFill>
          </c:spPr>
          <c:invertIfNegative val="0"/>
          <c:cat>
            <c:strRef>
              <c:f>'[Average Occupational Exposures.xlsx]Sheet1'!$B$3:$B$12</c:f>
              <c:strCache>
                <c:ptCount val="10"/>
                <c:pt idx="0">
                  <c:v>Coal mines</c:v>
                </c:pt>
                <c:pt idx="1">
                  <c:v>Other mines</c:v>
                </c:pt>
                <c:pt idx="2">
                  <c:v>Processing</c:v>
                </c:pt>
                <c:pt idx="3">
                  <c:v>Workplaces other than mines</c:v>
                </c:pt>
                <c:pt idx="4">
                  <c:v>Aircrew</c:v>
                </c:pt>
                <c:pt idx="5">
                  <c:v>Nuclear fuel cycle</c:v>
                </c:pt>
                <c:pt idx="6">
                  <c:v>Medical uses</c:v>
                </c:pt>
                <c:pt idx="7">
                  <c:v>Industrial uses</c:v>
                </c:pt>
                <c:pt idx="8">
                  <c:v>Military activities</c:v>
                </c:pt>
                <c:pt idx="9">
                  <c:v>Miscellaneous</c:v>
                </c:pt>
              </c:strCache>
            </c:strRef>
          </c:cat>
          <c:val>
            <c:numRef>
              <c:f>'[Average Occupational Exposures.xlsx]Sheet1'!$C$3:$C$12</c:f>
              <c:numCache>
                <c:formatCode>General</c:formatCode>
                <c:ptCount val="10"/>
                <c:pt idx="0">
                  <c:v>0.75</c:v>
                </c:pt>
                <c:pt idx="1">
                  <c:v>2.6</c:v>
                </c:pt>
                <c:pt idx="2">
                  <c:v>0.8</c:v>
                </c:pt>
                <c:pt idx="3">
                  <c:v>4.8</c:v>
                </c:pt>
                <c:pt idx="4">
                  <c:v>3</c:v>
                </c:pt>
                <c:pt idx="5">
                  <c:v>1.8</c:v>
                </c:pt>
                <c:pt idx="6">
                  <c:v>0.3</c:v>
                </c:pt>
                <c:pt idx="7">
                  <c:v>0.5</c:v>
                </c:pt>
                <c:pt idx="8">
                  <c:v>0.2</c:v>
                </c:pt>
                <c:pt idx="9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1-4D34-9A0E-ECB689491A55}"/>
            </c:ext>
          </c:extLst>
        </c:ser>
        <c:ser>
          <c:idx val="1"/>
          <c:order val="1"/>
          <c:tx>
            <c:strRef>
              <c:f>'[Average Occupational Exposures.xlsx]Sheet1'!$D$2</c:f>
              <c:strCache>
                <c:ptCount val="1"/>
                <c:pt idx="0">
                  <c:v>1995 - 1999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'[Average Occupational Exposures.xlsx]Sheet1'!$B$3:$B$12</c:f>
              <c:strCache>
                <c:ptCount val="10"/>
                <c:pt idx="0">
                  <c:v>Coal mines</c:v>
                </c:pt>
                <c:pt idx="1">
                  <c:v>Other mines</c:v>
                </c:pt>
                <c:pt idx="2">
                  <c:v>Processing</c:v>
                </c:pt>
                <c:pt idx="3">
                  <c:v>Workplaces other than mines</c:v>
                </c:pt>
                <c:pt idx="4">
                  <c:v>Aircrew</c:v>
                </c:pt>
                <c:pt idx="5">
                  <c:v>Nuclear fuel cycle</c:v>
                </c:pt>
                <c:pt idx="6">
                  <c:v>Medical uses</c:v>
                </c:pt>
                <c:pt idx="7">
                  <c:v>Industrial uses</c:v>
                </c:pt>
                <c:pt idx="8">
                  <c:v>Military activities</c:v>
                </c:pt>
                <c:pt idx="9">
                  <c:v>Miscellaneous</c:v>
                </c:pt>
              </c:strCache>
            </c:strRef>
          </c:cat>
          <c:val>
            <c:numRef>
              <c:f>'[Average Occupational Exposures.xlsx]Sheet1'!$D$3:$D$12</c:f>
              <c:numCache>
                <c:formatCode>General</c:formatCode>
                <c:ptCount val="10"/>
                <c:pt idx="0">
                  <c:v>2.2999999999999998</c:v>
                </c:pt>
                <c:pt idx="1">
                  <c:v>3</c:v>
                </c:pt>
                <c:pt idx="2">
                  <c:v>0</c:v>
                </c:pt>
                <c:pt idx="3">
                  <c:v>4.8</c:v>
                </c:pt>
                <c:pt idx="4">
                  <c:v>3</c:v>
                </c:pt>
                <c:pt idx="5">
                  <c:v>1.5</c:v>
                </c:pt>
                <c:pt idx="6">
                  <c:v>0.5</c:v>
                </c:pt>
                <c:pt idx="7">
                  <c:v>0.4</c:v>
                </c:pt>
                <c:pt idx="8">
                  <c:v>0.1</c:v>
                </c:pt>
                <c:pt idx="9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81-4D34-9A0E-ECB689491A55}"/>
            </c:ext>
          </c:extLst>
        </c:ser>
        <c:ser>
          <c:idx val="2"/>
          <c:order val="2"/>
          <c:tx>
            <c:strRef>
              <c:f>'[Average Occupational Exposures.xlsx]Sheet1'!$E$2</c:f>
              <c:strCache>
                <c:ptCount val="1"/>
                <c:pt idx="0">
                  <c:v>2000 - 2002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'[Average Occupational Exposures.xlsx]Sheet1'!$B$3:$B$12</c:f>
              <c:strCache>
                <c:ptCount val="10"/>
                <c:pt idx="0">
                  <c:v>Coal mines</c:v>
                </c:pt>
                <c:pt idx="1">
                  <c:v>Other mines</c:v>
                </c:pt>
                <c:pt idx="2">
                  <c:v>Processing</c:v>
                </c:pt>
                <c:pt idx="3">
                  <c:v>Workplaces other than mines</c:v>
                </c:pt>
                <c:pt idx="4">
                  <c:v>Aircrew</c:v>
                </c:pt>
                <c:pt idx="5">
                  <c:v>Nuclear fuel cycle</c:v>
                </c:pt>
                <c:pt idx="6">
                  <c:v>Medical uses</c:v>
                </c:pt>
                <c:pt idx="7">
                  <c:v>Industrial uses</c:v>
                </c:pt>
                <c:pt idx="8">
                  <c:v>Military activities</c:v>
                </c:pt>
                <c:pt idx="9">
                  <c:v>Miscellaneous</c:v>
                </c:pt>
              </c:strCache>
            </c:strRef>
          </c:cat>
          <c:val>
            <c:numRef>
              <c:f>'[Average Occupational Exposures.xlsx]Sheet1'!$E$3:$E$12</c:f>
              <c:numCache>
                <c:formatCode>General</c:formatCode>
                <c:ptCount val="10"/>
                <c:pt idx="0">
                  <c:v>2.2999999999999998</c:v>
                </c:pt>
                <c:pt idx="1">
                  <c:v>3</c:v>
                </c:pt>
                <c:pt idx="2">
                  <c:v>0</c:v>
                </c:pt>
                <c:pt idx="3">
                  <c:v>4.8</c:v>
                </c:pt>
                <c:pt idx="4">
                  <c:v>3</c:v>
                </c:pt>
                <c:pt idx="5">
                  <c:v>1</c:v>
                </c:pt>
                <c:pt idx="6">
                  <c:v>0.5</c:v>
                </c:pt>
                <c:pt idx="7">
                  <c:v>0.3</c:v>
                </c:pt>
                <c:pt idx="8">
                  <c:v>0.1</c:v>
                </c:pt>
                <c:pt idx="9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81-4D34-9A0E-ECB689491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896256"/>
        <c:axId val="194898176"/>
      </c:barChart>
      <c:catAx>
        <c:axId val="194896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 dirty="0"/>
                  <a:t>Sector</a:t>
                </a:r>
              </a:p>
            </c:rich>
          </c:tx>
          <c:layout>
            <c:manualLayout>
              <c:xMode val="edge"/>
              <c:yMode val="edge"/>
              <c:x val="0.40937204581822123"/>
              <c:y val="0.83151644598333985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4898176"/>
        <c:crosses val="autoZero"/>
        <c:auto val="1"/>
        <c:lblAlgn val="ctr"/>
        <c:lblOffset val="100"/>
        <c:noMultiLvlLbl val="0"/>
      </c:catAx>
      <c:valAx>
        <c:axId val="194898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/>
                  <a:t>Average</a:t>
                </a:r>
                <a:r>
                  <a:rPr lang="en-GB" sz="1400" baseline="0"/>
                  <a:t> Effective Dose (mSv)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948962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02B40-1271-4519-88B0-31A55EA1FA98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34732C9-45D7-4052-9945-B8481117D91A}">
      <dgm:prSet/>
      <dgm:spPr/>
      <dgm:t>
        <a:bodyPr/>
        <a:lstStyle/>
        <a:p>
          <a:pPr rtl="0"/>
          <a:r>
            <a:rPr lang="en-GB" b="1">
              <a:solidFill>
                <a:schemeClr val="bg2"/>
              </a:solidFill>
            </a:rPr>
            <a:t>Legislators</a:t>
          </a:r>
          <a:endParaRPr lang="en-GB">
            <a:solidFill>
              <a:schemeClr val="bg2"/>
            </a:solidFill>
          </a:endParaRPr>
        </a:p>
      </dgm:t>
    </dgm:pt>
    <dgm:pt modelId="{E07D2239-E5D1-4F4E-964D-7FEF81CFE587}" type="parTrans" cxnId="{BC163185-B7D6-43FB-9F9B-5306ECCFA4AF}">
      <dgm:prSet/>
      <dgm:spPr/>
      <dgm:t>
        <a:bodyPr/>
        <a:lstStyle/>
        <a:p>
          <a:endParaRPr lang="en-GB"/>
        </a:p>
      </dgm:t>
    </dgm:pt>
    <dgm:pt modelId="{58902743-7413-47D8-B144-36432DDBE53C}" type="sibTrans" cxnId="{BC163185-B7D6-43FB-9F9B-5306ECCFA4AF}">
      <dgm:prSet/>
      <dgm:spPr/>
      <dgm:t>
        <a:bodyPr/>
        <a:lstStyle/>
        <a:p>
          <a:endParaRPr lang="en-GB"/>
        </a:p>
      </dgm:t>
    </dgm:pt>
    <dgm:pt modelId="{96FCA5C7-507A-417E-B2ED-DD328A0C4C5F}">
      <dgm:prSet/>
      <dgm:spPr/>
      <dgm:t>
        <a:bodyPr/>
        <a:lstStyle/>
        <a:p>
          <a:pPr rtl="0"/>
          <a:r>
            <a:rPr lang="en-GB" b="1">
              <a:solidFill>
                <a:schemeClr val="bg2"/>
              </a:solidFill>
            </a:rPr>
            <a:t>Regulators</a:t>
          </a:r>
          <a:endParaRPr lang="en-GB">
            <a:solidFill>
              <a:schemeClr val="bg2"/>
            </a:solidFill>
          </a:endParaRPr>
        </a:p>
      </dgm:t>
    </dgm:pt>
    <dgm:pt modelId="{FCA931A7-2AC1-4693-880F-BED33ECCA265}" type="parTrans" cxnId="{4F206634-A045-43A1-B38E-4223D0A1912B}">
      <dgm:prSet/>
      <dgm:spPr/>
      <dgm:t>
        <a:bodyPr/>
        <a:lstStyle/>
        <a:p>
          <a:endParaRPr lang="en-GB"/>
        </a:p>
      </dgm:t>
    </dgm:pt>
    <dgm:pt modelId="{7A46E934-B0BF-436C-8A3C-68717AB2EE83}" type="sibTrans" cxnId="{4F206634-A045-43A1-B38E-4223D0A1912B}">
      <dgm:prSet/>
      <dgm:spPr/>
      <dgm:t>
        <a:bodyPr/>
        <a:lstStyle/>
        <a:p>
          <a:endParaRPr lang="en-GB"/>
        </a:p>
      </dgm:t>
    </dgm:pt>
    <dgm:pt modelId="{87352412-A726-4E33-B73C-C21B846C9069}">
      <dgm:prSet/>
      <dgm:spPr/>
      <dgm:t>
        <a:bodyPr/>
        <a:lstStyle/>
        <a:p>
          <a:pPr rtl="0"/>
          <a:r>
            <a:rPr lang="en-GB" b="1">
              <a:solidFill>
                <a:schemeClr val="bg2"/>
              </a:solidFill>
            </a:rPr>
            <a:t>International bodies</a:t>
          </a:r>
          <a:endParaRPr lang="en-GB">
            <a:solidFill>
              <a:schemeClr val="bg2"/>
            </a:solidFill>
          </a:endParaRPr>
        </a:p>
      </dgm:t>
    </dgm:pt>
    <dgm:pt modelId="{6D00D725-5FCD-4F1B-96DA-80C9A704F921}" type="parTrans" cxnId="{2CA3C633-4153-414D-A970-CCF6545CE359}">
      <dgm:prSet/>
      <dgm:spPr/>
      <dgm:t>
        <a:bodyPr/>
        <a:lstStyle/>
        <a:p>
          <a:endParaRPr lang="en-GB"/>
        </a:p>
      </dgm:t>
    </dgm:pt>
    <dgm:pt modelId="{8B01D797-A45D-4680-BCA7-5D5F4ABC84E5}" type="sibTrans" cxnId="{2CA3C633-4153-414D-A970-CCF6545CE359}">
      <dgm:prSet/>
      <dgm:spPr/>
      <dgm:t>
        <a:bodyPr/>
        <a:lstStyle/>
        <a:p>
          <a:endParaRPr lang="en-GB"/>
        </a:p>
      </dgm:t>
    </dgm:pt>
    <dgm:pt modelId="{E95CD847-C908-4801-AA8C-2FC267B5F341}">
      <dgm:prSet/>
      <dgm:spPr/>
      <dgm:t>
        <a:bodyPr/>
        <a:lstStyle/>
        <a:p>
          <a:pPr rtl="0"/>
          <a:r>
            <a:rPr lang="en-GB" b="1">
              <a:solidFill>
                <a:schemeClr val="bg2"/>
              </a:solidFill>
            </a:rPr>
            <a:t>Researchers</a:t>
          </a:r>
          <a:endParaRPr lang="en-GB">
            <a:solidFill>
              <a:schemeClr val="bg2"/>
            </a:solidFill>
          </a:endParaRPr>
        </a:p>
      </dgm:t>
    </dgm:pt>
    <dgm:pt modelId="{1BD5B9F6-74BD-4E99-A7DB-0B47A55F8890}" type="parTrans" cxnId="{E4380D8F-EED0-4D25-A28A-09EA5FF78860}">
      <dgm:prSet/>
      <dgm:spPr/>
      <dgm:t>
        <a:bodyPr/>
        <a:lstStyle/>
        <a:p>
          <a:endParaRPr lang="en-GB"/>
        </a:p>
      </dgm:t>
    </dgm:pt>
    <dgm:pt modelId="{B8A9DA6D-7AC9-49DC-9F71-7A7D3D33D3A3}" type="sibTrans" cxnId="{E4380D8F-EED0-4D25-A28A-09EA5FF78860}">
      <dgm:prSet/>
      <dgm:spPr/>
      <dgm:t>
        <a:bodyPr/>
        <a:lstStyle/>
        <a:p>
          <a:endParaRPr lang="en-GB"/>
        </a:p>
      </dgm:t>
    </dgm:pt>
    <dgm:pt modelId="{66D4FF5A-1CC7-4C40-87E6-63E8294604C1}">
      <dgm:prSet/>
      <dgm:spPr/>
      <dgm:t>
        <a:bodyPr/>
        <a:lstStyle/>
        <a:p>
          <a:pPr rtl="0"/>
          <a:r>
            <a:rPr lang="en-GB" b="1">
              <a:solidFill>
                <a:schemeClr val="bg2"/>
              </a:solidFill>
            </a:rPr>
            <a:t>Public communication</a:t>
          </a:r>
          <a:endParaRPr lang="en-GB">
            <a:solidFill>
              <a:schemeClr val="bg2"/>
            </a:solidFill>
          </a:endParaRPr>
        </a:p>
      </dgm:t>
    </dgm:pt>
    <dgm:pt modelId="{E048AB9C-74F9-4D59-9197-379C521F575A}" type="parTrans" cxnId="{DEF5AD99-FFC5-4575-9734-7D87D293A419}">
      <dgm:prSet/>
      <dgm:spPr/>
      <dgm:t>
        <a:bodyPr/>
        <a:lstStyle/>
        <a:p>
          <a:endParaRPr lang="en-GB"/>
        </a:p>
      </dgm:t>
    </dgm:pt>
    <dgm:pt modelId="{6D4E8220-B178-4922-84C7-B60659666EEA}" type="sibTrans" cxnId="{DEF5AD99-FFC5-4575-9734-7D87D293A419}">
      <dgm:prSet/>
      <dgm:spPr/>
      <dgm:t>
        <a:bodyPr/>
        <a:lstStyle/>
        <a:p>
          <a:endParaRPr lang="en-GB"/>
        </a:p>
      </dgm:t>
    </dgm:pt>
    <dgm:pt modelId="{D7C3E3FE-C26F-4491-978D-401C5DDC8B4B}" type="pres">
      <dgm:prSet presAssocID="{86602B40-1271-4519-88B0-31A55EA1FA98}" presName="diagram" presStyleCnt="0">
        <dgm:presLayoutVars>
          <dgm:dir/>
          <dgm:animLvl val="lvl"/>
          <dgm:resizeHandles val="exact"/>
        </dgm:presLayoutVars>
      </dgm:prSet>
      <dgm:spPr/>
    </dgm:pt>
    <dgm:pt modelId="{509B6412-14CC-4296-A7B3-C599A956FFEF}" type="pres">
      <dgm:prSet presAssocID="{234732C9-45D7-4052-9945-B8481117D91A}" presName="compNode" presStyleCnt="0"/>
      <dgm:spPr/>
    </dgm:pt>
    <dgm:pt modelId="{65DA5668-18B4-475A-A9FF-CE751FDB1C39}" type="pres">
      <dgm:prSet presAssocID="{234732C9-45D7-4052-9945-B8481117D91A}" presName="childRect" presStyleLbl="bgAcc1" presStyleIdx="0" presStyleCnt="5">
        <dgm:presLayoutVars>
          <dgm:bulletEnabled val="1"/>
        </dgm:presLayoutVars>
      </dgm:prSet>
      <dgm:spPr/>
    </dgm:pt>
    <dgm:pt modelId="{1164BBDD-8A8A-48DC-8159-9F4ED68F81B3}" type="pres">
      <dgm:prSet presAssocID="{234732C9-45D7-4052-9945-B8481117D9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7F9ABC3-1058-49F0-956C-CD9D76210EA4}" type="pres">
      <dgm:prSet presAssocID="{234732C9-45D7-4052-9945-B8481117D91A}" presName="parentRect" presStyleLbl="alignNode1" presStyleIdx="0" presStyleCnt="5"/>
      <dgm:spPr/>
    </dgm:pt>
    <dgm:pt modelId="{D662B537-17F2-45C1-896C-A8BEAAABDB79}" type="pres">
      <dgm:prSet presAssocID="{234732C9-45D7-4052-9945-B8481117D91A}" presName="adorn" presStyleLbl="fgAccFollow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83F07F6-2B69-4447-9721-0A399B12E906}" type="pres">
      <dgm:prSet presAssocID="{58902743-7413-47D8-B144-36432DDBE53C}" presName="sibTrans" presStyleLbl="sibTrans2D1" presStyleIdx="0" presStyleCnt="0"/>
      <dgm:spPr/>
    </dgm:pt>
    <dgm:pt modelId="{443B3BBC-87EB-4740-A1D9-877CAF91C353}" type="pres">
      <dgm:prSet presAssocID="{96FCA5C7-507A-417E-B2ED-DD328A0C4C5F}" presName="compNode" presStyleCnt="0"/>
      <dgm:spPr/>
    </dgm:pt>
    <dgm:pt modelId="{412912B1-5E8E-40C5-B921-ED26FE6A23BB}" type="pres">
      <dgm:prSet presAssocID="{96FCA5C7-507A-417E-B2ED-DD328A0C4C5F}" presName="childRect" presStyleLbl="bgAcc1" presStyleIdx="1" presStyleCnt="5">
        <dgm:presLayoutVars>
          <dgm:bulletEnabled val="1"/>
        </dgm:presLayoutVars>
      </dgm:prSet>
      <dgm:spPr/>
    </dgm:pt>
    <dgm:pt modelId="{A2C8ADB0-39D0-4A96-8920-4CB0C4272EB6}" type="pres">
      <dgm:prSet presAssocID="{96FCA5C7-507A-417E-B2ED-DD328A0C4C5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BDF3AD-0C1F-4B36-A720-00E2B6DF514D}" type="pres">
      <dgm:prSet presAssocID="{96FCA5C7-507A-417E-B2ED-DD328A0C4C5F}" presName="parentRect" presStyleLbl="alignNode1" presStyleIdx="1" presStyleCnt="5"/>
      <dgm:spPr/>
    </dgm:pt>
    <dgm:pt modelId="{092F2EF9-B230-4D9F-AF4F-0AC86555B8BA}" type="pres">
      <dgm:prSet presAssocID="{96FCA5C7-507A-417E-B2ED-DD328A0C4C5F}" presName="adorn" presStyleLbl="fgAccFollow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4077CEC-32A1-4EF3-A7B5-6783BB39861B}" type="pres">
      <dgm:prSet presAssocID="{7A46E934-B0BF-436C-8A3C-68717AB2EE83}" presName="sibTrans" presStyleLbl="sibTrans2D1" presStyleIdx="0" presStyleCnt="0"/>
      <dgm:spPr/>
    </dgm:pt>
    <dgm:pt modelId="{8748E103-D110-4CD6-84F7-CBFA9E008495}" type="pres">
      <dgm:prSet presAssocID="{87352412-A726-4E33-B73C-C21B846C9069}" presName="compNode" presStyleCnt="0"/>
      <dgm:spPr/>
    </dgm:pt>
    <dgm:pt modelId="{39AE6161-E497-49BD-8DB7-7D62120B2FE4}" type="pres">
      <dgm:prSet presAssocID="{87352412-A726-4E33-B73C-C21B846C9069}" presName="childRect" presStyleLbl="bgAcc1" presStyleIdx="2" presStyleCnt="5">
        <dgm:presLayoutVars>
          <dgm:bulletEnabled val="1"/>
        </dgm:presLayoutVars>
      </dgm:prSet>
      <dgm:spPr/>
    </dgm:pt>
    <dgm:pt modelId="{50547536-D26A-4272-BE65-D23F124F7C7D}" type="pres">
      <dgm:prSet presAssocID="{87352412-A726-4E33-B73C-C21B846C906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EFD574B-1B3F-4B8B-B53E-0C6F952FADAB}" type="pres">
      <dgm:prSet presAssocID="{87352412-A726-4E33-B73C-C21B846C9069}" presName="parentRect" presStyleLbl="alignNode1" presStyleIdx="2" presStyleCnt="5"/>
      <dgm:spPr/>
    </dgm:pt>
    <dgm:pt modelId="{07A5C790-8CC5-4D32-857B-FAADA6C8829E}" type="pres">
      <dgm:prSet presAssocID="{87352412-A726-4E33-B73C-C21B846C9069}" presName="adorn" presStyleLbl="fgAccFollowNode1" presStyleIdx="2" presStyleCnt="5" custLinFactNeighborX="10275" custLinFactNeighborY="236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94828289-59C9-4C0E-AD8F-E91E591C1B8A}" type="pres">
      <dgm:prSet presAssocID="{8B01D797-A45D-4680-BCA7-5D5F4ABC84E5}" presName="sibTrans" presStyleLbl="sibTrans2D1" presStyleIdx="0" presStyleCnt="0"/>
      <dgm:spPr/>
    </dgm:pt>
    <dgm:pt modelId="{2A756139-619C-4471-A478-45DF084A6D56}" type="pres">
      <dgm:prSet presAssocID="{E95CD847-C908-4801-AA8C-2FC267B5F341}" presName="compNode" presStyleCnt="0"/>
      <dgm:spPr/>
    </dgm:pt>
    <dgm:pt modelId="{B76368B2-1A44-48C2-ACD7-3AA08296A560}" type="pres">
      <dgm:prSet presAssocID="{E95CD847-C908-4801-AA8C-2FC267B5F341}" presName="childRect" presStyleLbl="bgAcc1" presStyleIdx="3" presStyleCnt="5">
        <dgm:presLayoutVars>
          <dgm:bulletEnabled val="1"/>
        </dgm:presLayoutVars>
      </dgm:prSet>
      <dgm:spPr/>
    </dgm:pt>
    <dgm:pt modelId="{E1C7B8C5-2089-49F0-88A3-B68D0EF150C4}" type="pres">
      <dgm:prSet presAssocID="{E95CD847-C908-4801-AA8C-2FC267B5F34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C399AA-44CF-411F-9A3E-6E1A79D35B7F}" type="pres">
      <dgm:prSet presAssocID="{E95CD847-C908-4801-AA8C-2FC267B5F341}" presName="parentRect" presStyleLbl="alignNode1" presStyleIdx="3" presStyleCnt="5"/>
      <dgm:spPr/>
    </dgm:pt>
    <dgm:pt modelId="{0A54AA92-F0A3-486C-8B8F-333E7783533C}" type="pres">
      <dgm:prSet presAssocID="{E95CD847-C908-4801-AA8C-2FC267B5F341}" presName="adorn" presStyleLbl="fgAccFollow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09B02DAB-C7C7-49B0-A41E-638BE8C1DFA7}" type="pres">
      <dgm:prSet presAssocID="{B8A9DA6D-7AC9-49DC-9F71-7A7D3D33D3A3}" presName="sibTrans" presStyleLbl="sibTrans2D1" presStyleIdx="0" presStyleCnt="0"/>
      <dgm:spPr/>
    </dgm:pt>
    <dgm:pt modelId="{53287F8D-0A17-4DB9-B464-0659B2367C0A}" type="pres">
      <dgm:prSet presAssocID="{66D4FF5A-1CC7-4C40-87E6-63E8294604C1}" presName="compNode" presStyleCnt="0"/>
      <dgm:spPr/>
    </dgm:pt>
    <dgm:pt modelId="{8CA34E37-87A2-4CF7-8364-3597D5A8448A}" type="pres">
      <dgm:prSet presAssocID="{66D4FF5A-1CC7-4C40-87E6-63E8294604C1}" presName="childRect" presStyleLbl="bgAcc1" presStyleIdx="4" presStyleCnt="5">
        <dgm:presLayoutVars>
          <dgm:bulletEnabled val="1"/>
        </dgm:presLayoutVars>
      </dgm:prSet>
      <dgm:spPr/>
    </dgm:pt>
    <dgm:pt modelId="{01E38599-5F39-491C-B384-B74B71AD45BB}" type="pres">
      <dgm:prSet presAssocID="{66D4FF5A-1CC7-4C40-87E6-63E8294604C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8C413C0-EA46-4CA5-A258-232DCD30FC31}" type="pres">
      <dgm:prSet presAssocID="{66D4FF5A-1CC7-4C40-87E6-63E8294604C1}" presName="parentRect" presStyleLbl="alignNode1" presStyleIdx="4" presStyleCnt="5"/>
      <dgm:spPr/>
    </dgm:pt>
    <dgm:pt modelId="{4D58C89B-1DA3-4CD0-B673-7F720AE5359C}" type="pres">
      <dgm:prSet presAssocID="{66D4FF5A-1CC7-4C40-87E6-63E8294604C1}" presName="adorn" presStyleLbl="fgAccFollowNod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45B4A510-E920-4F1D-B2EC-7275EDD03FFF}" type="presOf" srcId="{234732C9-45D7-4052-9945-B8481117D91A}" destId="{1164BBDD-8A8A-48DC-8159-9F4ED68F81B3}" srcOrd="0" destOrd="0" presId="urn:microsoft.com/office/officeart/2005/8/layout/bList2"/>
    <dgm:cxn modelId="{4A212B18-5D6D-4ED5-810C-BBF2A5574273}" type="presOf" srcId="{87352412-A726-4E33-B73C-C21B846C9069}" destId="{4EFD574B-1B3F-4B8B-B53E-0C6F952FADAB}" srcOrd="1" destOrd="0" presId="urn:microsoft.com/office/officeart/2005/8/layout/bList2"/>
    <dgm:cxn modelId="{79D82722-49DA-40FF-AB52-1C8D37F501D1}" type="presOf" srcId="{96FCA5C7-507A-417E-B2ED-DD328A0C4C5F}" destId="{A2C8ADB0-39D0-4A96-8920-4CB0C4272EB6}" srcOrd="0" destOrd="0" presId="urn:microsoft.com/office/officeart/2005/8/layout/bList2"/>
    <dgm:cxn modelId="{2CA3C633-4153-414D-A970-CCF6545CE359}" srcId="{86602B40-1271-4519-88B0-31A55EA1FA98}" destId="{87352412-A726-4E33-B73C-C21B846C9069}" srcOrd="2" destOrd="0" parTransId="{6D00D725-5FCD-4F1B-96DA-80C9A704F921}" sibTransId="{8B01D797-A45D-4680-BCA7-5D5F4ABC84E5}"/>
    <dgm:cxn modelId="{4F206634-A045-43A1-B38E-4223D0A1912B}" srcId="{86602B40-1271-4519-88B0-31A55EA1FA98}" destId="{96FCA5C7-507A-417E-B2ED-DD328A0C4C5F}" srcOrd="1" destOrd="0" parTransId="{FCA931A7-2AC1-4693-880F-BED33ECCA265}" sibTransId="{7A46E934-B0BF-436C-8A3C-68717AB2EE83}"/>
    <dgm:cxn modelId="{E0580E64-53DD-4EEF-A77C-12E9DE799622}" type="presOf" srcId="{86602B40-1271-4519-88B0-31A55EA1FA98}" destId="{D7C3E3FE-C26F-4491-978D-401C5DDC8B4B}" srcOrd="0" destOrd="0" presId="urn:microsoft.com/office/officeart/2005/8/layout/bList2"/>
    <dgm:cxn modelId="{7E49C469-5FB6-4AE0-9C92-276606669295}" type="presOf" srcId="{66D4FF5A-1CC7-4C40-87E6-63E8294604C1}" destId="{01E38599-5F39-491C-B384-B74B71AD45BB}" srcOrd="0" destOrd="0" presId="urn:microsoft.com/office/officeart/2005/8/layout/bList2"/>
    <dgm:cxn modelId="{7752846F-39C8-4BC6-A3D4-F0DC4C3F732F}" type="presOf" srcId="{58902743-7413-47D8-B144-36432DDBE53C}" destId="{183F07F6-2B69-4447-9721-0A399B12E906}" srcOrd="0" destOrd="0" presId="urn:microsoft.com/office/officeart/2005/8/layout/bList2"/>
    <dgm:cxn modelId="{826D8352-D638-485E-AECE-615C67F99391}" type="presOf" srcId="{234732C9-45D7-4052-9945-B8481117D91A}" destId="{17F9ABC3-1058-49F0-956C-CD9D76210EA4}" srcOrd="1" destOrd="0" presId="urn:microsoft.com/office/officeart/2005/8/layout/bList2"/>
    <dgm:cxn modelId="{14A67758-4C9E-4E73-B6B1-AB1C832C5C42}" type="presOf" srcId="{E95CD847-C908-4801-AA8C-2FC267B5F341}" destId="{E1C7B8C5-2089-49F0-88A3-B68D0EF150C4}" srcOrd="0" destOrd="0" presId="urn:microsoft.com/office/officeart/2005/8/layout/bList2"/>
    <dgm:cxn modelId="{BC163185-B7D6-43FB-9F9B-5306ECCFA4AF}" srcId="{86602B40-1271-4519-88B0-31A55EA1FA98}" destId="{234732C9-45D7-4052-9945-B8481117D91A}" srcOrd="0" destOrd="0" parTransId="{E07D2239-E5D1-4F4E-964D-7FEF81CFE587}" sibTransId="{58902743-7413-47D8-B144-36432DDBE53C}"/>
    <dgm:cxn modelId="{E4380D8F-EED0-4D25-A28A-09EA5FF78860}" srcId="{86602B40-1271-4519-88B0-31A55EA1FA98}" destId="{E95CD847-C908-4801-AA8C-2FC267B5F341}" srcOrd="3" destOrd="0" parTransId="{1BD5B9F6-74BD-4E99-A7DB-0B47A55F8890}" sibTransId="{B8A9DA6D-7AC9-49DC-9F71-7A7D3D33D3A3}"/>
    <dgm:cxn modelId="{DEF5AD99-FFC5-4575-9734-7D87D293A419}" srcId="{86602B40-1271-4519-88B0-31A55EA1FA98}" destId="{66D4FF5A-1CC7-4C40-87E6-63E8294604C1}" srcOrd="4" destOrd="0" parTransId="{E048AB9C-74F9-4D59-9197-379C521F575A}" sibTransId="{6D4E8220-B178-4922-84C7-B60659666EEA}"/>
    <dgm:cxn modelId="{A87330A1-A844-40C1-BEC4-6C54A990430B}" type="presOf" srcId="{E95CD847-C908-4801-AA8C-2FC267B5F341}" destId="{74C399AA-44CF-411F-9A3E-6E1A79D35B7F}" srcOrd="1" destOrd="0" presId="urn:microsoft.com/office/officeart/2005/8/layout/bList2"/>
    <dgm:cxn modelId="{E11608A8-9AED-4D10-98FA-6FB0C3E0988A}" type="presOf" srcId="{B8A9DA6D-7AC9-49DC-9F71-7A7D3D33D3A3}" destId="{09B02DAB-C7C7-49B0-A41E-638BE8C1DFA7}" srcOrd="0" destOrd="0" presId="urn:microsoft.com/office/officeart/2005/8/layout/bList2"/>
    <dgm:cxn modelId="{9A4C37AA-65EF-4758-BF69-E21F1CDE7864}" type="presOf" srcId="{96FCA5C7-507A-417E-B2ED-DD328A0C4C5F}" destId="{77BDF3AD-0C1F-4B36-A720-00E2B6DF514D}" srcOrd="1" destOrd="0" presId="urn:microsoft.com/office/officeart/2005/8/layout/bList2"/>
    <dgm:cxn modelId="{6F925FB8-0F96-49A4-AAA5-C4FAECEF98D0}" type="presOf" srcId="{8B01D797-A45D-4680-BCA7-5D5F4ABC84E5}" destId="{94828289-59C9-4C0E-AD8F-E91E591C1B8A}" srcOrd="0" destOrd="0" presId="urn:microsoft.com/office/officeart/2005/8/layout/bList2"/>
    <dgm:cxn modelId="{84675BCF-9C9E-4799-B166-E2252C3EA277}" type="presOf" srcId="{7A46E934-B0BF-436C-8A3C-68717AB2EE83}" destId="{84077CEC-32A1-4EF3-A7B5-6783BB39861B}" srcOrd="0" destOrd="0" presId="urn:microsoft.com/office/officeart/2005/8/layout/bList2"/>
    <dgm:cxn modelId="{1D6831E0-169C-4D1C-8FBD-C095120FA5AB}" type="presOf" srcId="{66D4FF5A-1CC7-4C40-87E6-63E8294604C1}" destId="{98C413C0-EA46-4CA5-A258-232DCD30FC31}" srcOrd="1" destOrd="0" presId="urn:microsoft.com/office/officeart/2005/8/layout/bList2"/>
    <dgm:cxn modelId="{D14180F5-0DD7-42A3-BEF4-540ED98DBECE}" type="presOf" srcId="{87352412-A726-4E33-B73C-C21B846C9069}" destId="{50547536-D26A-4272-BE65-D23F124F7C7D}" srcOrd="0" destOrd="0" presId="urn:microsoft.com/office/officeart/2005/8/layout/bList2"/>
    <dgm:cxn modelId="{23FC1102-FC6D-43EE-AAD3-F661527BF90C}" type="presParOf" srcId="{D7C3E3FE-C26F-4491-978D-401C5DDC8B4B}" destId="{509B6412-14CC-4296-A7B3-C599A956FFEF}" srcOrd="0" destOrd="0" presId="urn:microsoft.com/office/officeart/2005/8/layout/bList2"/>
    <dgm:cxn modelId="{87863749-195B-4FC6-BCA9-FC97791CB03C}" type="presParOf" srcId="{509B6412-14CC-4296-A7B3-C599A956FFEF}" destId="{65DA5668-18B4-475A-A9FF-CE751FDB1C39}" srcOrd="0" destOrd="0" presId="urn:microsoft.com/office/officeart/2005/8/layout/bList2"/>
    <dgm:cxn modelId="{268F8CE0-F399-4815-9DF7-EA44694A4475}" type="presParOf" srcId="{509B6412-14CC-4296-A7B3-C599A956FFEF}" destId="{1164BBDD-8A8A-48DC-8159-9F4ED68F81B3}" srcOrd="1" destOrd="0" presId="urn:microsoft.com/office/officeart/2005/8/layout/bList2"/>
    <dgm:cxn modelId="{A8780061-D12D-47B4-AC79-2248EBB57908}" type="presParOf" srcId="{509B6412-14CC-4296-A7B3-C599A956FFEF}" destId="{17F9ABC3-1058-49F0-956C-CD9D76210EA4}" srcOrd="2" destOrd="0" presId="urn:microsoft.com/office/officeart/2005/8/layout/bList2"/>
    <dgm:cxn modelId="{91D8F7C3-B886-4382-82DD-26A4C1A504CF}" type="presParOf" srcId="{509B6412-14CC-4296-A7B3-C599A956FFEF}" destId="{D662B537-17F2-45C1-896C-A8BEAAABDB79}" srcOrd="3" destOrd="0" presId="urn:microsoft.com/office/officeart/2005/8/layout/bList2"/>
    <dgm:cxn modelId="{526902CE-973E-4570-8F3A-A2149B7931B6}" type="presParOf" srcId="{D7C3E3FE-C26F-4491-978D-401C5DDC8B4B}" destId="{183F07F6-2B69-4447-9721-0A399B12E906}" srcOrd="1" destOrd="0" presId="urn:microsoft.com/office/officeart/2005/8/layout/bList2"/>
    <dgm:cxn modelId="{B9C02E1B-A94F-4B9A-A2CE-B9CB2F38E460}" type="presParOf" srcId="{D7C3E3FE-C26F-4491-978D-401C5DDC8B4B}" destId="{443B3BBC-87EB-4740-A1D9-877CAF91C353}" srcOrd="2" destOrd="0" presId="urn:microsoft.com/office/officeart/2005/8/layout/bList2"/>
    <dgm:cxn modelId="{CCA17509-F59C-4FA1-B39E-4AD76ACFBC34}" type="presParOf" srcId="{443B3BBC-87EB-4740-A1D9-877CAF91C353}" destId="{412912B1-5E8E-40C5-B921-ED26FE6A23BB}" srcOrd="0" destOrd="0" presId="urn:microsoft.com/office/officeart/2005/8/layout/bList2"/>
    <dgm:cxn modelId="{BADE9A0D-7660-42B1-8C1D-09788181FC1B}" type="presParOf" srcId="{443B3BBC-87EB-4740-A1D9-877CAF91C353}" destId="{A2C8ADB0-39D0-4A96-8920-4CB0C4272EB6}" srcOrd="1" destOrd="0" presId="urn:microsoft.com/office/officeart/2005/8/layout/bList2"/>
    <dgm:cxn modelId="{C575E4E3-5B0C-43DA-A66C-DA1B64E11FF2}" type="presParOf" srcId="{443B3BBC-87EB-4740-A1D9-877CAF91C353}" destId="{77BDF3AD-0C1F-4B36-A720-00E2B6DF514D}" srcOrd="2" destOrd="0" presId="urn:microsoft.com/office/officeart/2005/8/layout/bList2"/>
    <dgm:cxn modelId="{3A99CE24-EC6E-4ECF-A004-43C55260B4D9}" type="presParOf" srcId="{443B3BBC-87EB-4740-A1D9-877CAF91C353}" destId="{092F2EF9-B230-4D9F-AF4F-0AC86555B8BA}" srcOrd="3" destOrd="0" presId="urn:microsoft.com/office/officeart/2005/8/layout/bList2"/>
    <dgm:cxn modelId="{3591F1D7-D21A-4916-B3C0-693FEE6057B0}" type="presParOf" srcId="{D7C3E3FE-C26F-4491-978D-401C5DDC8B4B}" destId="{84077CEC-32A1-4EF3-A7B5-6783BB39861B}" srcOrd="3" destOrd="0" presId="urn:microsoft.com/office/officeart/2005/8/layout/bList2"/>
    <dgm:cxn modelId="{6CE729E2-4115-450F-BB5F-BB0EFAE207E6}" type="presParOf" srcId="{D7C3E3FE-C26F-4491-978D-401C5DDC8B4B}" destId="{8748E103-D110-4CD6-84F7-CBFA9E008495}" srcOrd="4" destOrd="0" presId="urn:microsoft.com/office/officeart/2005/8/layout/bList2"/>
    <dgm:cxn modelId="{F115C5A2-0B0F-47DE-9ECE-9F906E85F0D7}" type="presParOf" srcId="{8748E103-D110-4CD6-84F7-CBFA9E008495}" destId="{39AE6161-E497-49BD-8DB7-7D62120B2FE4}" srcOrd="0" destOrd="0" presId="urn:microsoft.com/office/officeart/2005/8/layout/bList2"/>
    <dgm:cxn modelId="{2A0D867E-A25E-4525-B94C-7788929F6F78}" type="presParOf" srcId="{8748E103-D110-4CD6-84F7-CBFA9E008495}" destId="{50547536-D26A-4272-BE65-D23F124F7C7D}" srcOrd="1" destOrd="0" presId="urn:microsoft.com/office/officeart/2005/8/layout/bList2"/>
    <dgm:cxn modelId="{F22F8569-8F7C-4374-8AF2-A2D2AA584E0F}" type="presParOf" srcId="{8748E103-D110-4CD6-84F7-CBFA9E008495}" destId="{4EFD574B-1B3F-4B8B-B53E-0C6F952FADAB}" srcOrd="2" destOrd="0" presId="urn:microsoft.com/office/officeart/2005/8/layout/bList2"/>
    <dgm:cxn modelId="{715F2722-CE85-4DA3-B159-3906DC8F10AB}" type="presParOf" srcId="{8748E103-D110-4CD6-84F7-CBFA9E008495}" destId="{07A5C790-8CC5-4D32-857B-FAADA6C8829E}" srcOrd="3" destOrd="0" presId="urn:microsoft.com/office/officeart/2005/8/layout/bList2"/>
    <dgm:cxn modelId="{ABD8B904-D0D8-46CC-BF79-EB9BE53725BA}" type="presParOf" srcId="{D7C3E3FE-C26F-4491-978D-401C5DDC8B4B}" destId="{94828289-59C9-4C0E-AD8F-E91E591C1B8A}" srcOrd="5" destOrd="0" presId="urn:microsoft.com/office/officeart/2005/8/layout/bList2"/>
    <dgm:cxn modelId="{B706E704-BE53-4C2C-A8FD-2EF4A9DE76BA}" type="presParOf" srcId="{D7C3E3FE-C26F-4491-978D-401C5DDC8B4B}" destId="{2A756139-619C-4471-A478-45DF084A6D56}" srcOrd="6" destOrd="0" presId="urn:microsoft.com/office/officeart/2005/8/layout/bList2"/>
    <dgm:cxn modelId="{75DC47BD-9839-4B9A-BC1B-7522195C13F6}" type="presParOf" srcId="{2A756139-619C-4471-A478-45DF084A6D56}" destId="{B76368B2-1A44-48C2-ACD7-3AA08296A560}" srcOrd="0" destOrd="0" presId="urn:microsoft.com/office/officeart/2005/8/layout/bList2"/>
    <dgm:cxn modelId="{DEF6D0DB-4F0B-4179-95EB-C1501BFE8847}" type="presParOf" srcId="{2A756139-619C-4471-A478-45DF084A6D56}" destId="{E1C7B8C5-2089-49F0-88A3-B68D0EF150C4}" srcOrd="1" destOrd="0" presId="urn:microsoft.com/office/officeart/2005/8/layout/bList2"/>
    <dgm:cxn modelId="{FE687107-4E3D-4D23-9A50-76C83D70093C}" type="presParOf" srcId="{2A756139-619C-4471-A478-45DF084A6D56}" destId="{74C399AA-44CF-411F-9A3E-6E1A79D35B7F}" srcOrd="2" destOrd="0" presId="urn:microsoft.com/office/officeart/2005/8/layout/bList2"/>
    <dgm:cxn modelId="{96D23E39-F33E-4CDD-A285-936962FE4E5E}" type="presParOf" srcId="{2A756139-619C-4471-A478-45DF084A6D56}" destId="{0A54AA92-F0A3-486C-8B8F-333E7783533C}" srcOrd="3" destOrd="0" presId="urn:microsoft.com/office/officeart/2005/8/layout/bList2"/>
    <dgm:cxn modelId="{65583DA0-0D3A-48F1-929E-077377C2A888}" type="presParOf" srcId="{D7C3E3FE-C26F-4491-978D-401C5DDC8B4B}" destId="{09B02DAB-C7C7-49B0-A41E-638BE8C1DFA7}" srcOrd="7" destOrd="0" presId="urn:microsoft.com/office/officeart/2005/8/layout/bList2"/>
    <dgm:cxn modelId="{DC86C085-4DF7-4EC9-9475-9C621CE1D9CB}" type="presParOf" srcId="{D7C3E3FE-C26F-4491-978D-401C5DDC8B4B}" destId="{53287F8D-0A17-4DB9-B464-0659B2367C0A}" srcOrd="8" destOrd="0" presId="urn:microsoft.com/office/officeart/2005/8/layout/bList2"/>
    <dgm:cxn modelId="{A4EB1E84-8AE7-4089-A901-47A05A5411AF}" type="presParOf" srcId="{53287F8D-0A17-4DB9-B464-0659B2367C0A}" destId="{8CA34E37-87A2-4CF7-8364-3597D5A8448A}" srcOrd="0" destOrd="0" presId="urn:microsoft.com/office/officeart/2005/8/layout/bList2"/>
    <dgm:cxn modelId="{6C6F8C46-C721-4EF9-9FAF-134B33E69803}" type="presParOf" srcId="{53287F8D-0A17-4DB9-B464-0659B2367C0A}" destId="{01E38599-5F39-491C-B384-B74B71AD45BB}" srcOrd="1" destOrd="0" presId="urn:microsoft.com/office/officeart/2005/8/layout/bList2"/>
    <dgm:cxn modelId="{1E3864CB-7F5C-4BB2-B29B-657451B9F3B5}" type="presParOf" srcId="{53287F8D-0A17-4DB9-B464-0659B2367C0A}" destId="{98C413C0-EA46-4CA5-A258-232DCD30FC31}" srcOrd="2" destOrd="0" presId="urn:microsoft.com/office/officeart/2005/8/layout/bList2"/>
    <dgm:cxn modelId="{66B047B4-484D-4582-B01C-945FE86C3FE1}" type="presParOf" srcId="{53287F8D-0A17-4DB9-B464-0659B2367C0A}" destId="{4D58C89B-1DA3-4CD0-B673-7F720AE5359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A5668-18B4-475A-A9FF-CE751FDB1C39}">
      <dsp:nvSpPr>
        <dsp:cNvPr id="0" name=""/>
        <dsp:cNvSpPr/>
      </dsp:nvSpPr>
      <dsp:spPr>
        <a:xfrm>
          <a:off x="967040" y="2978"/>
          <a:ext cx="2020329" cy="15081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F9ABC3-1058-49F0-956C-CD9D76210EA4}">
      <dsp:nvSpPr>
        <dsp:cNvPr id="0" name=""/>
        <dsp:cNvSpPr/>
      </dsp:nvSpPr>
      <dsp:spPr>
        <a:xfrm>
          <a:off x="967040" y="1511111"/>
          <a:ext cx="2020329" cy="6484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2"/>
              </a:solidFill>
            </a:rPr>
            <a:t>Legislators</a:t>
          </a:r>
          <a:endParaRPr lang="en-GB" sz="1400" kern="1200">
            <a:solidFill>
              <a:schemeClr val="bg2"/>
            </a:solidFill>
          </a:endParaRPr>
        </a:p>
      </dsp:txBody>
      <dsp:txXfrm>
        <a:off x="967040" y="1511111"/>
        <a:ext cx="1422766" cy="648497"/>
      </dsp:txXfrm>
    </dsp:sp>
    <dsp:sp modelId="{D662B537-17F2-45C1-896C-A8BEAAABDB79}">
      <dsp:nvSpPr>
        <dsp:cNvPr id="0" name=""/>
        <dsp:cNvSpPr/>
      </dsp:nvSpPr>
      <dsp:spPr>
        <a:xfrm>
          <a:off x="2446959" y="1614119"/>
          <a:ext cx="707115" cy="7071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2912B1-5E8E-40C5-B921-ED26FE6A23BB}">
      <dsp:nvSpPr>
        <dsp:cNvPr id="0" name=""/>
        <dsp:cNvSpPr/>
      </dsp:nvSpPr>
      <dsp:spPr>
        <a:xfrm>
          <a:off x="3329258" y="2978"/>
          <a:ext cx="2020329" cy="15081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468230"/>
              <a:satOff val="-12766"/>
              <a:lumOff val="-44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BDF3AD-0C1F-4B36-A720-00E2B6DF514D}">
      <dsp:nvSpPr>
        <dsp:cNvPr id="0" name=""/>
        <dsp:cNvSpPr/>
      </dsp:nvSpPr>
      <dsp:spPr>
        <a:xfrm>
          <a:off x="3329258" y="1511111"/>
          <a:ext cx="2020329" cy="648497"/>
        </a:xfrm>
        <a:prstGeom prst="rect">
          <a:avLst/>
        </a:prstGeom>
        <a:gradFill rotWithShape="0">
          <a:gsLst>
            <a:gs pos="0">
              <a:schemeClr val="accent5">
                <a:hueOff val="-4468230"/>
                <a:satOff val="-12766"/>
                <a:lumOff val="-441"/>
                <a:alphaOff val="0"/>
                <a:shade val="51000"/>
                <a:satMod val="130000"/>
              </a:schemeClr>
            </a:gs>
            <a:gs pos="80000">
              <a:schemeClr val="accent5">
                <a:hueOff val="-4468230"/>
                <a:satOff val="-12766"/>
                <a:lumOff val="-441"/>
                <a:alphaOff val="0"/>
                <a:shade val="93000"/>
                <a:satMod val="130000"/>
              </a:schemeClr>
            </a:gs>
            <a:gs pos="100000">
              <a:schemeClr val="accent5">
                <a:hueOff val="-4468230"/>
                <a:satOff val="-12766"/>
                <a:lumOff val="-44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468230"/>
              <a:satOff val="-12766"/>
              <a:lumOff val="-44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2"/>
              </a:solidFill>
            </a:rPr>
            <a:t>Regulators</a:t>
          </a:r>
          <a:endParaRPr lang="en-GB" sz="1400" kern="1200">
            <a:solidFill>
              <a:schemeClr val="bg2"/>
            </a:solidFill>
          </a:endParaRPr>
        </a:p>
      </dsp:txBody>
      <dsp:txXfrm>
        <a:off x="3329258" y="1511111"/>
        <a:ext cx="1422766" cy="648497"/>
      </dsp:txXfrm>
    </dsp:sp>
    <dsp:sp modelId="{092F2EF9-B230-4D9F-AF4F-0AC86555B8BA}">
      <dsp:nvSpPr>
        <dsp:cNvPr id="0" name=""/>
        <dsp:cNvSpPr/>
      </dsp:nvSpPr>
      <dsp:spPr>
        <a:xfrm>
          <a:off x="4809176" y="1614119"/>
          <a:ext cx="707115" cy="7071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AE6161-E497-49BD-8DB7-7D62120B2FE4}">
      <dsp:nvSpPr>
        <dsp:cNvPr id="0" name=""/>
        <dsp:cNvSpPr/>
      </dsp:nvSpPr>
      <dsp:spPr>
        <a:xfrm>
          <a:off x="5691475" y="2978"/>
          <a:ext cx="2020329" cy="15081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936460"/>
              <a:satOff val="-25532"/>
              <a:lumOff val="-88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FD574B-1B3F-4B8B-B53E-0C6F952FADAB}">
      <dsp:nvSpPr>
        <dsp:cNvPr id="0" name=""/>
        <dsp:cNvSpPr/>
      </dsp:nvSpPr>
      <dsp:spPr>
        <a:xfrm>
          <a:off x="5691475" y="1511111"/>
          <a:ext cx="2020329" cy="648497"/>
        </a:xfrm>
        <a:prstGeom prst="rect">
          <a:avLst/>
        </a:prstGeom>
        <a:gradFill rotWithShape="0">
          <a:gsLst>
            <a:gs pos="0">
              <a:schemeClr val="accent5">
                <a:hueOff val="-8936460"/>
                <a:satOff val="-25532"/>
                <a:lumOff val="-882"/>
                <a:alphaOff val="0"/>
                <a:shade val="51000"/>
                <a:satMod val="130000"/>
              </a:schemeClr>
            </a:gs>
            <a:gs pos="80000">
              <a:schemeClr val="accent5">
                <a:hueOff val="-8936460"/>
                <a:satOff val="-25532"/>
                <a:lumOff val="-882"/>
                <a:alphaOff val="0"/>
                <a:shade val="93000"/>
                <a:satMod val="130000"/>
              </a:schemeClr>
            </a:gs>
            <a:gs pos="100000">
              <a:schemeClr val="accent5">
                <a:hueOff val="-8936460"/>
                <a:satOff val="-25532"/>
                <a:lumOff val="-88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8936460"/>
              <a:satOff val="-25532"/>
              <a:lumOff val="-88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2"/>
              </a:solidFill>
            </a:rPr>
            <a:t>International bodies</a:t>
          </a:r>
          <a:endParaRPr lang="en-GB" sz="1400" kern="1200">
            <a:solidFill>
              <a:schemeClr val="bg2"/>
            </a:solidFill>
          </a:endParaRPr>
        </a:p>
      </dsp:txBody>
      <dsp:txXfrm>
        <a:off x="5691475" y="1511111"/>
        <a:ext cx="1422766" cy="648497"/>
      </dsp:txXfrm>
    </dsp:sp>
    <dsp:sp modelId="{07A5C790-8CC5-4D32-857B-FAADA6C8829E}">
      <dsp:nvSpPr>
        <dsp:cNvPr id="0" name=""/>
        <dsp:cNvSpPr/>
      </dsp:nvSpPr>
      <dsp:spPr>
        <a:xfrm>
          <a:off x="7244050" y="1630806"/>
          <a:ext cx="707115" cy="70711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368B2-1A44-48C2-ACD7-3AA08296A560}">
      <dsp:nvSpPr>
        <dsp:cNvPr id="0" name=""/>
        <dsp:cNvSpPr/>
      </dsp:nvSpPr>
      <dsp:spPr>
        <a:xfrm>
          <a:off x="2148149" y="2671453"/>
          <a:ext cx="2020329" cy="15081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3404690"/>
              <a:satOff val="-38298"/>
              <a:lumOff val="-132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C399AA-44CF-411F-9A3E-6E1A79D35B7F}">
      <dsp:nvSpPr>
        <dsp:cNvPr id="0" name=""/>
        <dsp:cNvSpPr/>
      </dsp:nvSpPr>
      <dsp:spPr>
        <a:xfrm>
          <a:off x="2148149" y="4179586"/>
          <a:ext cx="2020329" cy="648497"/>
        </a:xfrm>
        <a:prstGeom prst="rect">
          <a:avLst/>
        </a:prstGeom>
        <a:gradFill rotWithShape="0">
          <a:gsLst>
            <a:gs pos="0">
              <a:schemeClr val="accent5">
                <a:hueOff val="-13404690"/>
                <a:satOff val="-38298"/>
                <a:lumOff val="-1323"/>
                <a:alphaOff val="0"/>
                <a:shade val="51000"/>
                <a:satMod val="130000"/>
              </a:schemeClr>
            </a:gs>
            <a:gs pos="80000">
              <a:schemeClr val="accent5">
                <a:hueOff val="-13404690"/>
                <a:satOff val="-38298"/>
                <a:lumOff val="-1323"/>
                <a:alphaOff val="0"/>
                <a:shade val="93000"/>
                <a:satMod val="130000"/>
              </a:schemeClr>
            </a:gs>
            <a:gs pos="100000">
              <a:schemeClr val="accent5">
                <a:hueOff val="-13404690"/>
                <a:satOff val="-38298"/>
                <a:lumOff val="-132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13404690"/>
              <a:satOff val="-38298"/>
              <a:lumOff val="-132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2"/>
              </a:solidFill>
            </a:rPr>
            <a:t>Researchers</a:t>
          </a:r>
          <a:endParaRPr lang="en-GB" sz="1400" kern="1200">
            <a:solidFill>
              <a:schemeClr val="bg2"/>
            </a:solidFill>
          </a:endParaRPr>
        </a:p>
      </dsp:txBody>
      <dsp:txXfrm>
        <a:off x="2148149" y="4179586"/>
        <a:ext cx="1422766" cy="648497"/>
      </dsp:txXfrm>
    </dsp:sp>
    <dsp:sp modelId="{0A54AA92-F0A3-486C-8B8F-333E7783533C}">
      <dsp:nvSpPr>
        <dsp:cNvPr id="0" name=""/>
        <dsp:cNvSpPr/>
      </dsp:nvSpPr>
      <dsp:spPr>
        <a:xfrm>
          <a:off x="3628068" y="4282594"/>
          <a:ext cx="707115" cy="70711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A34E37-87A2-4CF7-8364-3597D5A8448A}">
      <dsp:nvSpPr>
        <dsp:cNvPr id="0" name=""/>
        <dsp:cNvSpPr/>
      </dsp:nvSpPr>
      <dsp:spPr>
        <a:xfrm>
          <a:off x="4510366" y="2671453"/>
          <a:ext cx="2020329" cy="15081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7872919"/>
              <a:satOff val="-51064"/>
              <a:lumOff val="-17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C413C0-EA46-4CA5-A258-232DCD30FC31}">
      <dsp:nvSpPr>
        <dsp:cNvPr id="0" name=""/>
        <dsp:cNvSpPr/>
      </dsp:nvSpPr>
      <dsp:spPr>
        <a:xfrm>
          <a:off x="4510366" y="4179586"/>
          <a:ext cx="2020329" cy="648497"/>
        </a:xfrm>
        <a:prstGeom prst="rect">
          <a:avLst/>
        </a:prstGeom>
        <a:gradFill rotWithShape="0">
          <a:gsLst>
            <a:gs pos="0">
              <a:schemeClr val="accent5">
                <a:hueOff val="-17872919"/>
                <a:satOff val="-51064"/>
                <a:lumOff val="-1764"/>
                <a:alphaOff val="0"/>
                <a:shade val="51000"/>
                <a:satMod val="130000"/>
              </a:schemeClr>
            </a:gs>
            <a:gs pos="80000">
              <a:schemeClr val="accent5">
                <a:hueOff val="-17872919"/>
                <a:satOff val="-51064"/>
                <a:lumOff val="-1764"/>
                <a:alphaOff val="0"/>
                <a:shade val="93000"/>
                <a:satMod val="130000"/>
              </a:schemeClr>
            </a:gs>
            <a:gs pos="100000">
              <a:schemeClr val="accent5">
                <a:hueOff val="-17872919"/>
                <a:satOff val="-51064"/>
                <a:lumOff val="-176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17872919"/>
              <a:satOff val="-51064"/>
              <a:lumOff val="-17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2"/>
              </a:solidFill>
            </a:rPr>
            <a:t>Public communication</a:t>
          </a:r>
          <a:endParaRPr lang="en-GB" sz="1400" kern="1200">
            <a:solidFill>
              <a:schemeClr val="bg2"/>
            </a:solidFill>
          </a:endParaRPr>
        </a:p>
      </dsp:txBody>
      <dsp:txXfrm>
        <a:off x="4510366" y="4179586"/>
        <a:ext cx="1422766" cy="648497"/>
      </dsp:txXfrm>
    </dsp:sp>
    <dsp:sp modelId="{4D58C89B-1DA3-4CD0-B673-7F720AE5359C}">
      <dsp:nvSpPr>
        <dsp:cNvPr id="0" name=""/>
        <dsp:cNvSpPr/>
      </dsp:nvSpPr>
      <dsp:spPr>
        <a:xfrm>
          <a:off x="5990285" y="4282594"/>
          <a:ext cx="707115" cy="70711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0.80011</cdr:x>
      <cdr:y>0.8948</cdr:y>
    </cdr:from>
    <cdr:to>
      <cdr:x>0.99545</cdr:x>
      <cdr:y>1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6480689" y="4188549"/>
          <a:ext cx="1582204" cy="492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b" anchorCtr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Source: UNSCEAR 2008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77F57-53A3-43E1-9D18-06534616D9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06F87-F191-4414-A0AD-5FB6B995D2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205D35-21BF-4954-8602-FD7F29434A14}" type="datetimeFigureOut">
              <a:rPr lang="en-GB"/>
              <a:pPr>
                <a:defRPr/>
              </a:pPr>
              <a:t>01/10/2018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CAEB5-5FEA-4511-BE4B-6878D56075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23868-45F7-4E80-8F22-75D3B2E5EE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D1A0DD-D384-47E1-99D3-D94D6AE0425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7D29C68-4C2C-44D4-8100-FD63560C6C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41FD117-DAF6-44EB-89E2-70716412FC8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11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FF96F8B2-EE86-4647-A1EB-6CFE25704C25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90C81D50-1100-4277-95CF-C1BB8EFE45E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6712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Haga clic para modificar el estilo de texto del patrón</a:t>
            </a:r>
          </a:p>
          <a:p>
            <a:pPr lvl="1"/>
            <a:r>
              <a:rPr lang="en-US" altLang="en-US" noProof="0"/>
              <a:t>Segundo nivel</a:t>
            </a:r>
          </a:p>
          <a:p>
            <a:pPr lvl="2"/>
            <a:r>
              <a:rPr lang="en-US" altLang="en-US" noProof="0"/>
              <a:t>Tercer nivel</a:t>
            </a:r>
          </a:p>
          <a:p>
            <a:pPr lvl="3"/>
            <a:r>
              <a:rPr lang="en-US" altLang="en-US" noProof="0"/>
              <a:t>Cuarto nivel</a:t>
            </a:r>
          </a:p>
          <a:p>
            <a:pPr lvl="4"/>
            <a:r>
              <a:rPr lang="en-US" altLang="en-US" noProof="0"/>
              <a:t>Quinto nivel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5DDAB51-8651-4007-9B9C-BA055B6A0A6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47494EBB-FD1C-4CAD-8FFE-8BF19BB8A1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511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53AEFB-0B0B-4D55-B8A9-E3C9DAC74F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08B629FA-B6A6-4ADE-BAF5-537465884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681A7-7CFF-4CCE-9527-A563AB62004B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63491" name="Rectangle 7">
            <a:extLst>
              <a:ext uri="{FF2B5EF4-FFF2-40B4-BE49-F238E27FC236}">
                <a16:creationId xmlns:a16="http://schemas.microsoft.com/office/drawing/2014/main" id="{82F5F32E-B9A7-4CB3-AF61-CC783A9405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8A125F-FD27-42BB-9000-43067EF06372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AB0621BD-DDEE-4913-9EEA-204E386F72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C75BF284-770C-4849-9361-1A9C1E2B1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D9BE6F3A-40F6-4118-9F56-744B085EC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6387E7-3BFD-449E-9A2C-60975D11BE27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64515" name="Rectangle 7">
            <a:extLst>
              <a:ext uri="{FF2B5EF4-FFF2-40B4-BE49-F238E27FC236}">
                <a16:creationId xmlns:a16="http://schemas.microsoft.com/office/drawing/2014/main" id="{07190BBA-A0BD-41E6-B261-FE9F3733A9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20A319-5E88-4301-B884-12AB08F06880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19962DE1-9501-410E-B1FD-43CE92127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155BDCE-E99F-4FF4-86E0-58605858D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F01A3CDE-E717-433F-B5BD-8B4ED281A8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70B72C-8B61-46F4-BD9C-5FC93D1147FC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5539" name="Rectangle 7">
            <a:extLst>
              <a:ext uri="{FF2B5EF4-FFF2-40B4-BE49-F238E27FC236}">
                <a16:creationId xmlns:a16="http://schemas.microsoft.com/office/drawing/2014/main" id="{76C0DAED-2333-4692-BA38-39FB02FD63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D76BF6-E9AA-4DA1-BD45-C01F2FD29A93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5D88DD38-005A-44E9-BD91-C3245618B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7FCB91B8-E390-4726-A777-609FA61B0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F495850D-B5CF-49D7-A31C-5801FC89CA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8894BD-E2B0-4431-AE20-656018A25898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6563" name="Rectangle 7">
            <a:extLst>
              <a:ext uri="{FF2B5EF4-FFF2-40B4-BE49-F238E27FC236}">
                <a16:creationId xmlns:a16="http://schemas.microsoft.com/office/drawing/2014/main" id="{474547BF-BFA9-4123-BDDF-73CA667EE50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12B6B1-E7FB-4171-A8FE-BBEB4D0DD9F6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45D18C2C-7BBA-4131-B0D4-D18DABDEA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5E6DBF00-B166-4CF8-BB18-B2C167277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76C950D-6AA5-4896-8D65-2A21BC0D1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A48474-B3C6-4ED5-9E3E-C9DC8471B3ED}" type="slidenum">
              <a:rPr lang="en-US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33122" name="Rectangle 7">
            <a:extLst>
              <a:ext uri="{FF2B5EF4-FFF2-40B4-BE49-F238E27FC236}">
                <a16:creationId xmlns:a16="http://schemas.microsoft.com/office/drawing/2014/main" id="{9DEFE7B5-9047-4C57-AC5E-52926E7CA2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048" tIns="0" rIns="19048" bIns="0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56DE00-766F-42EA-A0D1-E72C029A8267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FE31C6A9-048F-427C-A17A-BC36482ACC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51F3A24A-A0EA-4CB1-B2A9-609DDF806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8DB4C7D7-9EFE-487C-AF9F-C776B3C0A1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B25A24-AE36-4A3B-ACA8-1D759552A616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ABB83C79-46C8-4B6F-B656-E771C4B369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0B3CA9-B948-4C3E-A1B6-DDEBB6235FD0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6CF35769-C3BC-4B16-BF65-5FB94BE61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3CA4ADE7-3191-49F8-B41C-5E4D207AE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5F64C75-F688-4773-B890-04B289089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0AD117-8362-4895-A3EA-FB1169C63A0B}" type="slidenum">
              <a:rPr lang="en-US" altLang="en-US"/>
              <a:pPr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0B159C92-7326-4A27-A617-99A55D9FA6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D315EE-AD20-4D1B-A497-6A503F71A4EF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7AF6A313-45CC-4270-9B2B-558ABB8D3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F8EC2E8F-B540-41DB-B0A9-2AE4C2459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EF040A27-A73C-4130-AD38-3A5C80BD8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A41C95-0284-42AF-909E-EF27D544BC96}" type="slidenum">
              <a:rPr lang="en-US" altLang="en-US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CE2953AD-CEF7-4B55-B5E3-32EA52ECA5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63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5410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6375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98650" indent="-209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0F5D7C-995C-4F0D-91E0-9046502BB67F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70660" name="1 Marcador de imagen de diapositiva">
            <a:extLst>
              <a:ext uri="{FF2B5EF4-FFF2-40B4-BE49-F238E27FC236}">
                <a16:creationId xmlns:a16="http://schemas.microsoft.com/office/drawing/2014/main" id="{3128D853-A5B9-4839-A1F9-036BD5663F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28688" y="752475"/>
            <a:ext cx="4951412" cy="3714750"/>
          </a:xfrm>
          <a:ln/>
        </p:spPr>
      </p:sp>
      <p:sp>
        <p:nvSpPr>
          <p:cNvPr id="140292" name="2 Marcador de notas">
            <a:extLst>
              <a:ext uri="{FF2B5EF4-FFF2-40B4-BE49-F238E27FC236}">
                <a16:creationId xmlns:a16="http://schemas.microsoft.com/office/drawing/2014/main" id="{A694F802-00AF-4116-87CB-2F9160422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en-US" altLang="es-AR"/>
          </a:p>
        </p:txBody>
      </p:sp>
      <p:sp>
        <p:nvSpPr>
          <p:cNvPr id="70662" name="3 Marcador de número de diapositiva">
            <a:extLst>
              <a:ext uri="{FF2B5EF4-FFF2-40B4-BE49-F238E27FC236}">
                <a16:creationId xmlns:a16="http://schemas.microsoft.com/office/drawing/2014/main" id="{06A1D6F4-8119-41FD-9DCA-593C55C8F502}"/>
              </a:ext>
            </a:extLst>
          </p:cNvPr>
          <p:cNvSpPr txBox="1">
            <a:spLocks noGrp="1"/>
          </p:cNvSpPr>
          <p:nvPr/>
        </p:nvSpPr>
        <p:spPr bwMode="auto">
          <a:xfrm>
            <a:off x="3857625" y="9444038"/>
            <a:ext cx="29511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8" tIns="0" rIns="19048" bIns="0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BAE068-1DDF-4969-8A88-18F0204C39A9}" type="slidenum">
              <a:rPr lang="en-GB" altLang="es-AR" sz="1000" i="1">
                <a:solidFill>
                  <a:srgbClr val="0000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en-GB" altLang="es-AR" sz="10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D20115-0F96-4F2A-8110-4E0E91AFD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F8B825-BCBB-4BFB-950C-AC5F50B145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686B0C8-E5DD-4CC5-88AC-A7E99543F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B6E25-3A5E-4D1F-808C-7D8F520E8C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752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F895EF-3451-4A2A-9ACE-B02361E5D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211CE7-4AC2-4AEA-9F5B-00A3ECE38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BDB7D5-868C-4B0A-BF76-8CF466C5A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4C5B7-2771-4CA9-AB02-CE0982B0ED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019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732AED-F028-4956-9EF4-FF2DB2662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E1AA8C-5DAA-4E48-BFF2-C4FD6B76F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128787F-A322-4F38-8CB9-5D7D925AE1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F1A49-AC8A-44F4-817D-1A721A3EEC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0933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3DB50E-7C7A-4BA5-ABCC-4F00C798B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4423DD-6307-405E-8EEB-59ABB75D0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B46D552-DFEA-4844-8ACE-C1187CA43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3D419-3E45-4045-944B-0ABFD20E4FDE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12837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0CDB4F-365F-4002-879E-3C365BC42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2E9449-5630-4572-9366-9791BCBD9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71ADEB4-10DE-4DC4-8703-7C73F752F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35AD7-A3D7-4383-B0F2-E1B2DCBF7323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083981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AAE873-E85C-4373-8AF5-A14009B3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69F1DC-C708-42C5-9463-579DC670A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173514F-098B-4F82-ABFA-CCC9B672F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AD423-F883-459E-B874-7B4C068761A4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522975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2C68D-0DB9-41A9-8BA9-DE3665DF0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A1BE6F-B29E-4004-8A8D-0306A81A0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B19B0E6-FB8F-4E32-8D8A-E5B810F8D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A868-7D12-4110-AAF2-9A10826F1928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419249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CE77FBB-4450-4F3C-8389-CCDD1F76A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943105-8F37-4FC7-ACE2-6126D1D2A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22435F2-5024-47E9-9E7A-A0AB3E69A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40355-A566-410F-BA81-8A8EEBDE391D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25945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AA63EE-0381-41C0-8F1F-BD70B7DEDD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81B76D-3ED1-49A2-88FC-85BB7B0CE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B311110-12DC-401D-8028-C28D99F56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59498-6A08-42B3-AFFA-F9BFA0D44E28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277591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A8972BE-43BD-431A-8694-062E1DD2A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95B49BB-92D3-4D81-9283-FACEABC1D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6E0C6C8-E03E-45BC-9CD5-960AAF83E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B7A0A-B271-48BC-A4C0-70D6E43E666F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58270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51F332-CDB1-4985-AC66-F8C1529A4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A69A6A-D1C4-45DC-96DC-4D1962EA5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CD8793B-091B-4286-BBEE-51092FE316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29DAE-AB3C-4CB3-91BB-2C5D5C14F4BE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46967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82F88A-D7EC-40EC-80EA-AF08D3C617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096465-386E-4A5A-B390-9D05FC746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222CB63-3829-4752-9560-4289DF2DFF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2E674-DCDA-43D7-835B-551D26FAEB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121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C75B94-EF1A-44A1-9EF1-BD547B107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2A473B-9DE4-452B-8505-413CA54E7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CEFBC47-57EF-4C71-9A7E-4228B83C9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D0455-03FE-41E3-BDB9-9587F2255909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266044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161A81-C9E6-4835-AD22-6E8611CCC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77504C-4872-456C-B549-4A7CA055DE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14CCC91-EBB4-4B56-A26C-1B6757EC7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6AF91-CEB0-4D41-A6C1-A5B65B862AA4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16452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7A6498-BC7D-441A-AF39-8807F72DE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23FFA3-43FA-454E-8A97-116B1F66D3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411EC85-BBE0-4EB1-A5E3-CE9A19CFC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B5F2B-53DD-40DD-B3B8-A809F47E42D9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864715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1E0DA5-9169-44BA-8B03-59E0642DBFB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4669A9-CCD1-4246-9ECD-7D64C05DFA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92726-471D-4292-9B79-B04EA00B07A1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9ED49A-BDF0-4FB5-BF7B-A216573CEFB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1474977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31B4D4-4D47-4C7D-972B-FDFE629E4D1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3E10D6-DE3B-45E4-93E7-1DF2FDBC8F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5B264-287F-495F-9DD5-3F971BCE175A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E37C09-9A93-4484-84D3-439A44B891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1160344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DB0F83-6B41-4AA4-A9EB-F5E37A51293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5F50BE-F2D9-4B03-95D8-6A494558939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D98C5-47A2-4A23-816D-F085EB3782F8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93F92-0C8F-4672-BD59-80ABCE7A2EF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3226885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59298-DE6C-4041-9AC1-9E712CE5567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F1F9B-D4CB-493C-8B80-FA81886BC25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38E33-A629-4096-B593-84F90A1AE054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F0A8C-0602-4122-8F4D-E5583AE87B0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264629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BA769E-AD48-426E-BCF5-3A180E00BD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BDB00F-ABE1-4965-973B-73CDD4705BD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C4E3-8F46-482E-BDB8-112FFF87090C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BECD17-F642-4FDE-8C33-26116764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1084352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8A3F48F-DBE8-4BFE-A24B-BFBDF8E421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0160BA-4C1A-4C88-A0D2-9201A5184F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61B57-4176-4123-8C77-615929DDC9EA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71F355-3F1A-4591-8C01-8D7F0FC1C57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3297550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5BB509-69B4-4026-A3B2-85B4BE30F7E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4610D5-9A0B-4D33-83B1-3E4B01E15D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A79F-C81C-4BC5-9D65-13BBE23719C1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40BA21-6CC9-48B9-A94A-1B7EAE56DC3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138353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220A7C-E482-4A68-AA77-2BE2FE2A47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76608B-9EB6-48CE-A141-7506D52BD5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C0BF9E8-EC7F-4D67-B829-00660DEE2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BBFC2-ED34-4F96-AD62-08C9653AE2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2467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26DBF-2136-420D-A805-4EC60FFDEC1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BD28F-342D-4384-A136-338E38E2CC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4FBB1-E240-4B8F-B52A-870DA0C53AAC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818E1-52F4-4D15-807E-789C5E3CA9E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208743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791D7-9E1E-44DC-93ED-F6B4406D7F9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6C175A-CD2F-41C2-9E41-761619696A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991F6-9B75-45DC-B67E-CAD1F4812D40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9EA60-18A9-4899-9F2D-A4A4ADB1FCD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1263352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760258-0864-4426-8CD7-32F51CB6D05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D8C5F0-8FAF-43F7-8622-50A729C1A5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8C5F5-7719-4248-B1AF-43040DD34A88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149CFA-6411-4C19-AFD4-6D34EFC0F77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730451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799D64-B9DB-4008-B2F9-7C045829A9A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1F206A-5B79-41E5-9491-545D0376D9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49D8C-7286-44EE-BBC8-9B5500CFC8B9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C850D-6040-49EB-9F24-C8C2C74AF09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  <p:extLst>
      <p:ext uri="{BB962C8B-B14F-4D97-AF65-F5344CB8AC3E}">
        <p14:creationId xmlns:p14="http://schemas.microsoft.com/office/powerpoint/2010/main" val="923611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8AB2FF29-7FF3-4F38-A06A-668171943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FB0FE66A-C278-4C0C-BAD7-712E4DA8E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07AD7410-51F6-45D5-8913-D7799CCE86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924AF-39F5-4763-9EDD-52C8D811098E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202411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AE084C06-3C12-4305-9A63-384653C85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4964886B-2673-487D-879C-0079A6E82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BEAC174D-7056-4C28-9EBE-D348EBE9D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1E158-7886-4A94-984C-F6C5F8CB0996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433683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E8A3366F-8B0D-45D8-9C7D-CD7BF19B4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152FF3FA-31DA-4118-8A06-AC23A3491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7AD8FF92-2CEA-4B4A-B646-3EF6B9305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3CB64-69D1-47BC-8EE0-C20865B9C3F3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506098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02060BAF-64D3-4AEF-AC14-494A150F3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D65E1BDB-8E54-4F9A-B84C-8DC024657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7" name="Rectangle 64">
            <a:extLst>
              <a:ext uri="{FF2B5EF4-FFF2-40B4-BE49-F238E27FC236}">
                <a16:creationId xmlns:a16="http://schemas.microsoft.com/office/drawing/2014/main" id="{A0D45AD6-B59E-476E-AD3E-F65A2B768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9FDFE-C8FA-4069-BE6C-94A095C91AE6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128557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2">
            <a:extLst>
              <a:ext uri="{FF2B5EF4-FFF2-40B4-BE49-F238E27FC236}">
                <a16:creationId xmlns:a16="http://schemas.microsoft.com/office/drawing/2014/main" id="{CE2BC870-5F4A-4638-B5A1-9C7749846B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8" name="Rectangle 63">
            <a:extLst>
              <a:ext uri="{FF2B5EF4-FFF2-40B4-BE49-F238E27FC236}">
                <a16:creationId xmlns:a16="http://schemas.microsoft.com/office/drawing/2014/main" id="{A9872C45-9D88-4315-886D-26B8EF8669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9" name="Rectangle 64">
            <a:extLst>
              <a:ext uri="{FF2B5EF4-FFF2-40B4-BE49-F238E27FC236}">
                <a16:creationId xmlns:a16="http://schemas.microsoft.com/office/drawing/2014/main" id="{E73EA396-E78E-4843-B971-9A761550C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08389-9934-49FE-95BD-CB82CB61FBDB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077812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ADCD46C4-AB23-4A53-84B6-62667AB1D7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4" name="Rectangle 63">
            <a:extLst>
              <a:ext uri="{FF2B5EF4-FFF2-40B4-BE49-F238E27FC236}">
                <a16:creationId xmlns:a16="http://schemas.microsoft.com/office/drawing/2014/main" id="{BF9FC9A0-26EC-4150-AF15-595D6C83C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5" name="Rectangle 64">
            <a:extLst>
              <a:ext uri="{FF2B5EF4-FFF2-40B4-BE49-F238E27FC236}">
                <a16:creationId xmlns:a16="http://schemas.microsoft.com/office/drawing/2014/main" id="{9D3C64B9-9391-42B9-8724-7E66E1112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40327-6A7B-4A57-95F5-990FB3082FD0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24782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190A6-0C75-4C1A-A14B-5F87BFB22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E595B0-937A-4E81-8926-10F6BC4F1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17091E-D333-44DD-8AA8-FD04BD1D7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16F71-65C7-4E90-B159-F7AF14488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4009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2">
            <a:extLst>
              <a:ext uri="{FF2B5EF4-FFF2-40B4-BE49-F238E27FC236}">
                <a16:creationId xmlns:a16="http://schemas.microsoft.com/office/drawing/2014/main" id="{928C1A0E-4CA9-45DC-AFB6-B2EC4C2F4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3" name="Rectangle 63">
            <a:extLst>
              <a:ext uri="{FF2B5EF4-FFF2-40B4-BE49-F238E27FC236}">
                <a16:creationId xmlns:a16="http://schemas.microsoft.com/office/drawing/2014/main" id="{56A8F8BC-B693-44B6-9B38-4A0F732F7A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4" name="Rectangle 64">
            <a:extLst>
              <a:ext uri="{FF2B5EF4-FFF2-40B4-BE49-F238E27FC236}">
                <a16:creationId xmlns:a16="http://schemas.microsoft.com/office/drawing/2014/main" id="{5F3C47E8-D13D-479C-9679-591F6309F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6FB1B-B2A4-4AD8-BC2E-7E42037963C2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661635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B59D7EF4-95B4-48B4-9AA9-457A5349DE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A3FD2F31-9A8C-4E88-B5AA-366BEECE73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7" name="Rectangle 64">
            <a:extLst>
              <a:ext uri="{FF2B5EF4-FFF2-40B4-BE49-F238E27FC236}">
                <a16:creationId xmlns:a16="http://schemas.microsoft.com/office/drawing/2014/main" id="{7B0F5F0B-66BB-42F5-BF70-329EE8F597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3AC98-548F-4825-87E1-FC7B1A6F16AF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459600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E00DBCE5-70B6-4AC5-93D3-F36FC616D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7F48D018-E00B-4934-B1BA-A7E22D9AD2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7" name="Rectangle 64">
            <a:extLst>
              <a:ext uri="{FF2B5EF4-FFF2-40B4-BE49-F238E27FC236}">
                <a16:creationId xmlns:a16="http://schemas.microsoft.com/office/drawing/2014/main" id="{FE02F1BE-4BE8-43FD-8FAE-87EC427EA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CD488-BEF0-4CAB-A488-DB599174D023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74214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16D3955C-9503-44DD-BAFA-5395685E84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E022CB64-A20B-4AAD-9BE8-01EBF48956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E4D91D7E-40B5-46A9-9151-E2814B842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E561B-3521-4EDD-BAB7-A071A939212F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496128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BF8EF294-A7F6-49A3-92D4-2D1652FD5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7F5D1C2B-868E-4C62-BDE4-C821FD640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A6A51363-62C0-4D88-BAB1-18615FFF3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A4375-A124-4D2B-9AE4-8E4240BF78B6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460159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585EDAAF-E690-4C30-8367-CAA04AD60B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CCF3CCA9-20B8-4469-8E40-3FF07C497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4F34D17B-7C6F-4AAE-9B92-2BC524F1E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D95BC-A719-4AD1-AFA4-F7E6C55843E2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42169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45E1AC23-15C7-4326-AA64-FAB989C54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6A4D2F7E-8578-4887-9DB7-462D68C36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3C56534C-52D7-4DCF-AE93-0DC86A67B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97D55-DF79-45BA-80E8-549207F5F79D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5680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1D0F5FC6-A5FF-4EDB-ABE8-85A551128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B67E291F-7184-4771-AEF6-54AAA4628F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0D7C0E97-818B-4742-9412-B2E1A53B1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675B9-E010-4CAD-9543-B4823F800B59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008594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7E342210-3ED1-4EC6-BF3C-ADA2E3A2D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8DFAEC1F-ACBC-4410-8478-82CC5E3B99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7" name="Rectangle 64">
            <a:extLst>
              <a:ext uri="{FF2B5EF4-FFF2-40B4-BE49-F238E27FC236}">
                <a16:creationId xmlns:a16="http://schemas.microsoft.com/office/drawing/2014/main" id="{EDB317D1-5639-480E-B883-66EC1F360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9062C-D7C9-47E7-8C22-C021E91791F0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7140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2">
            <a:extLst>
              <a:ext uri="{FF2B5EF4-FFF2-40B4-BE49-F238E27FC236}">
                <a16:creationId xmlns:a16="http://schemas.microsoft.com/office/drawing/2014/main" id="{BFC9D780-02C8-436D-AA5E-FB176B99E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8" name="Rectangle 63">
            <a:extLst>
              <a:ext uri="{FF2B5EF4-FFF2-40B4-BE49-F238E27FC236}">
                <a16:creationId xmlns:a16="http://schemas.microsoft.com/office/drawing/2014/main" id="{2B4175F0-6203-4859-A712-17BEE6F19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9" name="Rectangle 64">
            <a:extLst>
              <a:ext uri="{FF2B5EF4-FFF2-40B4-BE49-F238E27FC236}">
                <a16:creationId xmlns:a16="http://schemas.microsoft.com/office/drawing/2014/main" id="{F42AD94E-06F3-4602-878E-5AA0F6C9F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2C7B5-AFDD-4670-9E0F-9D9BEBEA38B3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4229115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947F52-2DB7-44B9-BB1A-FD0BFECCE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740D50F-BE34-4182-97C3-E1496ED79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2AD8859-6E1B-43E4-B1AD-E8D98AAEC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4F7F8-B792-4EBD-A42F-776FFF9D92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0976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D9A2D5BE-D9B6-4E63-8CA9-E851FF95C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4" name="Rectangle 63">
            <a:extLst>
              <a:ext uri="{FF2B5EF4-FFF2-40B4-BE49-F238E27FC236}">
                <a16:creationId xmlns:a16="http://schemas.microsoft.com/office/drawing/2014/main" id="{02816CBB-E730-4F1D-B6C5-91B5D23AF0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5" name="Rectangle 64">
            <a:extLst>
              <a:ext uri="{FF2B5EF4-FFF2-40B4-BE49-F238E27FC236}">
                <a16:creationId xmlns:a16="http://schemas.microsoft.com/office/drawing/2014/main" id="{BFB30DDD-0E9E-4A0D-B5B9-B22FBE905A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9484F-6336-46B6-8E34-5793BB3DA98A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73737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2">
            <a:extLst>
              <a:ext uri="{FF2B5EF4-FFF2-40B4-BE49-F238E27FC236}">
                <a16:creationId xmlns:a16="http://schemas.microsoft.com/office/drawing/2014/main" id="{663F025F-291E-4DBA-8CE1-33159DD6C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3" name="Rectangle 63">
            <a:extLst>
              <a:ext uri="{FF2B5EF4-FFF2-40B4-BE49-F238E27FC236}">
                <a16:creationId xmlns:a16="http://schemas.microsoft.com/office/drawing/2014/main" id="{FB678D6F-F288-4EE0-ACFA-0B8BED3B7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4" name="Rectangle 64">
            <a:extLst>
              <a:ext uri="{FF2B5EF4-FFF2-40B4-BE49-F238E27FC236}">
                <a16:creationId xmlns:a16="http://schemas.microsoft.com/office/drawing/2014/main" id="{290C7D15-01FC-42E7-8743-C8826F908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30B36-43EA-48F2-83A4-891205016B74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4075273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AFBED7FE-05D0-4AEF-BA39-D0CED182E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E2E133DA-6F93-4216-93B4-7CD2919ED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7" name="Rectangle 64">
            <a:extLst>
              <a:ext uri="{FF2B5EF4-FFF2-40B4-BE49-F238E27FC236}">
                <a16:creationId xmlns:a16="http://schemas.microsoft.com/office/drawing/2014/main" id="{14F78A08-FA75-4BAD-B874-20B030DDF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C7F78-FB5D-4EC4-87E8-BE18A83F2504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768331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6BDABC5C-07D3-4E48-BE00-0068DC43A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97DE1EDB-E339-422F-9347-595D2CF61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7" name="Rectangle 64">
            <a:extLst>
              <a:ext uri="{FF2B5EF4-FFF2-40B4-BE49-F238E27FC236}">
                <a16:creationId xmlns:a16="http://schemas.microsoft.com/office/drawing/2014/main" id="{928C9FA5-02E4-4497-B6F4-8FF41B332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DBC4F-D2D4-46F4-B8AA-B8E69F659476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198459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A465D1E0-F6BC-4063-9C04-5B5B65E7B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9DB76651-6400-4A9F-9E0A-09DAD65CC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2E6E89E6-754F-4591-BF23-621A57FDF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43581-441C-4643-895F-EEAB50B80B14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050042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2">
            <a:extLst>
              <a:ext uri="{FF2B5EF4-FFF2-40B4-BE49-F238E27FC236}">
                <a16:creationId xmlns:a16="http://schemas.microsoft.com/office/drawing/2014/main" id="{5C681BA1-0494-40B5-8F82-46FE62EC5E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BCAEBED3-5BF2-49B0-A46C-91286D8F4C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6" name="Rectangle 64">
            <a:extLst>
              <a:ext uri="{FF2B5EF4-FFF2-40B4-BE49-F238E27FC236}">
                <a16:creationId xmlns:a16="http://schemas.microsoft.com/office/drawing/2014/main" id="{5824583B-7A71-46E7-8AC2-2C63B9670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900AB-6D13-425F-B381-10384D947B77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944650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F59CBE-ED42-4CD3-92C1-8960B673CEE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37BE0F-EC98-497C-B7FC-689DA161D6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69F81-932E-49B6-888B-0CD71D938BF0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58D790-5056-4A52-9EEA-94A4697DC05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594128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80A943-8A61-4A89-A2DF-77681BC5E3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21B1FD-8238-4D93-A4B0-196FBD291B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B218C-8C1C-4C3C-900B-26C1FA2FABA5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520060-673F-414D-BCE5-DB1062308BC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011308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5C7348-DAFC-414D-92F3-93FA0FF441A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E213E-71F7-4C26-A2D4-1E8926A1B6E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7C2BB-80B2-42CC-BFD9-027969FACF5A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03AB87-CE96-4180-AE57-2E2B2AA7E6C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118279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7ACE1-102C-4365-8D58-0AF5F8E2E80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995888-3CB2-442E-800D-639157969C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CDBD9-FEB1-4D50-AF4D-516B0CF42C52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77E51-3460-45FF-91C4-DA46C1FAD79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43715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D56578-93F5-4BD3-A90B-120A1C8D9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D238FB-4D49-4878-93A9-78915D440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D92CA98-EA3A-42BB-9DE6-8CD6F8B34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218F2-99EB-43B2-A5C8-22DCE3FE21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3030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72D77A-E39C-46D5-8A48-1F37FAB1B40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86B92B8-0829-44B6-B546-C47B5184B6B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8B890-7987-45D5-BD63-4C5B2C200BD5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CE7BDB-CA18-4B00-8452-94DBE4554D8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834114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2808F3-23D7-4887-9EC5-1C0C5A4942E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C22168-E962-452D-A256-FFC427A38F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FEE4D-B954-48EB-BA0E-6C0A3DA6F7BC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F22862-A572-49DC-9748-F5F3BBFF687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090991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29447D-5280-47E8-A4CF-0F794F648C7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3D8ABB-5562-448E-97FB-7729DCF6489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10DF7-C812-4E2E-B2A6-426F0DFCF592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3B0354-1197-405E-8D51-77E79CE3B62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28433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53B3A4-E936-41B2-A793-AA9A26861FA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73C98-6504-47F1-8465-461E79AF3D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6EB0A-C7C2-4521-80EB-E41C0A909F2C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31D780-0DC4-4FF8-823B-C08C45DCDA5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5312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26F2D4-CB0B-4621-A5AF-1C6A511FA2D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F2E14-9FBF-4783-928E-3BB7BE675E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9D45A0-6783-47B4-9496-6104F6CBFEA2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7DBCE0-C80C-40BF-9AC9-2D4A17C2D41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68572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0F3061-AD7D-4D77-896E-F5ACB9C1DBB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F68A21-47E0-411E-9039-2FC94EB4A22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DC122-FF2B-47D2-AFE1-EFD4D9E6676A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EB5D0B-EF6D-43EA-A56A-16CF866E9EB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69265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C72CEB-9B0A-41D7-9A32-5286855860C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3723BE-607E-4249-BC40-4243D15214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781AA6-1B61-460A-82EA-AA47FBA16C81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411EC1-594C-4C37-BBBE-21120E0A840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593911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96D27A-2A38-4D90-9DF1-A393CD86F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3C738E-E755-4FA7-BF0E-691A1E0DE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086C2A7-147D-4ECB-B96C-7C2AAF724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2D9D6-461B-4032-A9DB-B51413231B7E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532516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82900D-F977-4F5D-BC10-D7D21249C9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E711EC-B10F-49AC-BE71-F25BA7DBF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76C7A8F-1EFD-4F54-9ABB-39083C7E3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0CF2F-B1BD-466C-BB57-8EF084760097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124583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E55779-0186-4965-85DE-2ADA5F67E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3BF64C-1967-4A39-B561-355CA2FB4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BFACB18-3A64-47AB-B1F8-34DCF3F21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B1191-10E9-4908-820C-2F8934DAF56B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33399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1D2CD11-5E67-4FE5-BDA5-2293BE700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F6F8B6C-17A4-42D8-B091-74B35B1E5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22D52EF-E28E-4C09-8945-0E32F8AC9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51930-AD81-4312-A2A8-A8967DC38E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7896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225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4175"/>
            <a:ext cx="434657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C568F8-F6E4-41DA-B2B3-D964CADF8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3F113-7BC2-4F5E-81D1-F0CC87D0D1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55545B-B177-4E2F-8BC1-0243B622A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749B0-811C-40DA-BED0-58877BC96F0A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015619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471CF09-130F-41FA-B40A-1F96BD46B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D86E606-BFC6-474F-8036-CA8231D58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B7306DA-089D-4D32-9248-0C9A7C4F92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63FAA-B4AC-4293-9FF2-7BFE9D6EA3F1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888097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DCDEFA-F899-441A-A97A-50D4DE0310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EF69D3-164E-4BDE-8D3D-F55657CC2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E2F13EB-F6AE-4618-9441-68E4AC7E5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13CC4-6E34-4E03-AEB3-89CAABE0B8E8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1224122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08E8A55-113C-4437-920A-6C986CC00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32641C9-268F-4798-8101-A58315373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2716B84-58D4-456B-8061-4147AA92A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D6D6F-0FBC-46A7-8DBF-0A3A9C509799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141148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229BA-0584-4934-9B4F-9D1E28A8C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447BB3-B106-4C65-917B-0E0A28B3F9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9891B96-F10E-4D52-B977-F713F4A15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156F9-36E5-415A-81B9-E74B231C0668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943544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186C5D-3D05-423B-A8A8-8F36D7CA30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31DF52-A557-4093-9CDC-BDFBC79A34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D6C2F1A-3B52-4375-B3C3-31B290DD1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38722-8AEF-4C4D-A82C-5EB53BF777DF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648607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40EBDE-076A-4D76-9AC3-53F10AAFF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EEDDF-0FB8-4F5F-8F8B-0695772E7B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F58E2DE-0791-497B-999E-EBD3A0DF3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52AB4-F3F0-43A9-9F5A-D7626DCD044F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348640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285750"/>
            <a:ext cx="2211387" cy="6361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225" y="285750"/>
            <a:ext cx="6481763" cy="6361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21E753-E365-4205-936E-907AF78BE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8AF2A1-CFB9-4E8D-B99B-E9D55DA4B3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A5E769B-7605-40B3-A519-C49AF5651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0C7A3-69FC-44DF-8767-E1DEFB76C98E}" type="slidenum">
              <a:rPr lang="en-GB" altLang="es-AR"/>
              <a:pPr/>
              <a:t>‹#›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11099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DA39B9-B6B8-4393-9E59-6A8C87510E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6F19DF-79D2-4972-A58F-A683FA1A0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3834DD8-C993-4430-8E32-6A8D61D23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A3690-4B60-4781-938D-4565EFBFDF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659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7D1997-49ED-476E-AE79-DA269A60F6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CCD453-4768-4027-908A-DD5171044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00D17ED-700A-4DE5-A27A-BA86ED0A6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AC503-C7FC-48A0-B9DF-0904B85751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107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FC1CD05-A287-4BCB-88C5-D534AC391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DB0E0D2-C13A-49F1-AEE4-D087D7A95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1300"/>
            <a:ext cx="9142413" cy="762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BEE1FE-4FF4-4248-886C-B2590240A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6B61373-34A1-4CA0-8913-142CEC9ABE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C808EFC-9A33-4201-B757-EE799126EB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 b="1">
                <a:solidFill>
                  <a:srgbClr val="FFFF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F36F2BC0-ED53-4514-B82D-ECDF22AF35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00"/>
                </a:solidFill>
              </a:defRPr>
            </a:lvl1pPr>
          </a:lstStyle>
          <a:p>
            <a:fld id="{E100AE40-12EE-4683-A535-634665F031DB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C3FF918-BCA9-494B-9C74-D1FA2BC85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F016E7-D39A-4C16-B1A3-59688BDB4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1300"/>
            <a:ext cx="9142413" cy="762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9pPr>
          </a:lstStyle>
          <a:p>
            <a:pPr eaLnBrk="0" hangingPunct="0">
              <a:defRPr/>
            </a:pPr>
            <a:endParaRPr lang="es-AR" altLang="es-AR" sz="2400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EEBC5AF8-F1ED-4F61-97DE-5AE8FFD1D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Master text styles</a:t>
            </a:r>
          </a:p>
          <a:p>
            <a:pPr lvl="1"/>
            <a:r>
              <a:rPr lang="en-GB" altLang="es-AR"/>
              <a:t>Second Level</a:t>
            </a:r>
          </a:p>
          <a:p>
            <a:pPr lvl="2"/>
            <a:r>
              <a:rPr lang="en-GB" altLang="es-AR"/>
              <a:t>Third Level</a:t>
            </a:r>
          </a:p>
          <a:p>
            <a:pPr lvl="3"/>
            <a:r>
              <a:rPr lang="en-GB" altLang="es-AR"/>
              <a:t>Fourth Level</a:t>
            </a:r>
          </a:p>
          <a:p>
            <a:pPr lvl="4"/>
            <a:r>
              <a:rPr lang="en-GB" altLang="es-AR"/>
              <a:t>Fifth Level</a:t>
            </a:r>
          </a:p>
        </p:txBody>
      </p:sp>
      <p:sp>
        <p:nvSpPr>
          <p:cNvPr id="2902021" name="Rectangle 5">
            <a:extLst>
              <a:ext uri="{FF2B5EF4-FFF2-40B4-BE49-F238E27FC236}">
                <a16:creationId xmlns:a16="http://schemas.microsoft.com/office/drawing/2014/main" id="{37401A9F-6AAE-4CDF-975F-A1E33D6EE7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00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2902022" name="Rectangle 6">
            <a:extLst>
              <a:ext uri="{FF2B5EF4-FFF2-40B4-BE49-F238E27FC236}">
                <a16:creationId xmlns:a16="http://schemas.microsoft.com/office/drawing/2014/main" id="{C6DE4D4B-5805-4D35-B5ED-91DB002ED9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 b="1">
                <a:solidFill>
                  <a:srgbClr val="FFFF00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2902023" name="Rectangle 7">
            <a:extLst>
              <a:ext uri="{FF2B5EF4-FFF2-40B4-BE49-F238E27FC236}">
                <a16:creationId xmlns:a16="http://schemas.microsoft.com/office/drawing/2014/main" id="{F0B173F9-A2F7-490D-AE42-928DEFAAD9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00"/>
                </a:solidFill>
                <a:sym typeface="Symbol" panose="05050102010706020507" pitchFamily="18" charset="2"/>
              </a:defRPr>
            </a:lvl1pPr>
          </a:lstStyle>
          <a:p>
            <a:fld id="{99E5AD83-941D-4043-8A00-06FCFE7E3AEF}" type="slidenum">
              <a:rPr lang="en-GB" altLang="es-AR"/>
              <a:pPr/>
              <a:t>‹#›</a:t>
            </a:fld>
            <a:endParaRPr lang="en-GB" altLang="es-A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22FE5C3-C562-4093-8886-5652458F6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Master title style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2829B5A5-F4F0-4E3E-8088-CF892BD34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Master text styles</a:t>
            </a:r>
          </a:p>
          <a:p>
            <a:pPr lvl="1"/>
            <a:r>
              <a:rPr lang="en-GB" altLang="es-AR"/>
              <a:t>Second Level</a:t>
            </a:r>
          </a:p>
          <a:p>
            <a:pPr lvl="2"/>
            <a:r>
              <a:rPr lang="en-GB" altLang="es-AR"/>
              <a:t>Third Level</a:t>
            </a:r>
          </a:p>
          <a:p>
            <a:pPr lvl="3"/>
            <a:r>
              <a:rPr lang="en-GB" altLang="es-AR"/>
              <a:t>Fourth Level</a:t>
            </a:r>
          </a:p>
          <a:p>
            <a:pPr lvl="4"/>
            <a:r>
              <a:rPr lang="en-GB" altLang="es-AR"/>
              <a:t>Fifth Level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9267DE4-C0E9-4299-A163-0DA055A4ABE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FF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94C5B10-1E72-49C7-A218-B10C02F7B0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FF"/>
                </a:solidFill>
                <a:sym typeface="Symbol" panose="05050102010706020507" pitchFamily="18" charset="2"/>
              </a:defRPr>
            </a:lvl1pPr>
          </a:lstStyle>
          <a:p>
            <a:fld id="{22BA1C38-4A06-4B62-83DE-0C257F59FC28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7B3C406-C9F9-432B-86A4-87AF58F9AE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800" b="1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defRPr>
            </a:lvl1pPr>
          </a:lstStyle>
          <a:p>
            <a:pPr>
              <a:defRPr/>
            </a:pPr>
            <a:r>
              <a:rPr lang="en-GB" altLang="es-AR"/>
              <a:t>,   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BF3391D-1FB1-4EF8-86F1-21F96CB62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F6A5A57-1179-4018-82C7-55E6E9CB3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1300"/>
            <a:ext cx="9142413" cy="762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9pPr>
          </a:lstStyle>
          <a:p>
            <a:pPr eaLnBrk="0" hangingPunct="0">
              <a:defRPr/>
            </a:pPr>
            <a:endParaRPr lang="es-AR" altLang="es-AR"/>
          </a:p>
        </p:txBody>
      </p:sp>
      <p:sp>
        <p:nvSpPr>
          <p:cNvPr id="2052" name="Rectangle 61">
            <a:extLst>
              <a:ext uri="{FF2B5EF4-FFF2-40B4-BE49-F238E27FC236}">
                <a16:creationId xmlns:a16="http://schemas.microsoft.com/office/drawing/2014/main" id="{7681D492-4290-4E62-A784-F09D81069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Click to edit Master text styles</a:t>
            </a:r>
          </a:p>
          <a:p>
            <a:pPr lvl="1"/>
            <a:r>
              <a:rPr lang="es-ES_tradnl" altLang="es-AR"/>
              <a:t>Second Level</a:t>
            </a:r>
          </a:p>
          <a:p>
            <a:pPr lvl="2"/>
            <a:r>
              <a:rPr lang="es-ES_tradnl" altLang="es-AR"/>
              <a:t>Third Level</a:t>
            </a:r>
          </a:p>
          <a:p>
            <a:pPr lvl="3"/>
            <a:r>
              <a:rPr lang="es-ES_tradnl" altLang="es-AR"/>
              <a:t>Fourth Level</a:t>
            </a:r>
          </a:p>
          <a:p>
            <a:pPr lvl="4"/>
            <a:r>
              <a:rPr lang="es-ES_tradnl" altLang="es-AR"/>
              <a:t>Fifth Level</a:t>
            </a:r>
          </a:p>
        </p:txBody>
      </p:sp>
      <p:sp>
        <p:nvSpPr>
          <p:cNvPr id="1086" name="Rectangle 62">
            <a:extLst>
              <a:ext uri="{FF2B5EF4-FFF2-40B4-BE49-F238E27FC236}">
                <a16:creationId xmlns:a16="http://schemas.microsoft.com/office/drawing/2014/main" id="{891D4FB7-2F13-43E4-83ED-809081150D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00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1087" name="Rectangle 63">
            <a:extLst>
              <a:ext uri="{FF2B5EF4-FFF2-40B4-BE49-F238E27FC236}">
                <a16:creationId xmlns:a16="http://schemas.microsoft.com/office/drawing/2014/main" id="{0AAEBAFD-1FAF-4E93-90E8-7059CBA689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 b="1">
                <a:solidFill>
                  <a:srgbClr val="FFFF00"/>
                </a:solidFill>
                <a:latin typeface="+mn-lt"/>
                <a:ea typeface="+mn-ea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1088" name="Rectangle 64">
            <a:extLst>
              <a:ext uri="{FF2B5EF4-FFF2-40B4-BE49-F238E27FC236}">
                <a16:creationId xmlns:a16="http://schemas.microsoft.com/office/drawing/2014/main" id="{BDF7E979-00B6-40CD-B5C0-0EB391195C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00"/>
                </a:solidFill>
                <a:sym typeface="Symbol" panose="05050102010706020507" pitchFamily="18" charset="2"/>
              </a:defRPr>
            </a:lvl1pPr>
          </a:lstStyle>
          <a:p>
            <a:fld id="{697D22EB-819B-47E8-B700-5343B9A24147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941DE83-7ED6-443A-947F-17FA0D4D7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D404CC1-4F33-43F3-8324-7E2316146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1300"/>
            <a:ext cx="9142413" cy="762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9pPr>
          </a:lstStyle>
          <a:p>
            <a:pPr eaLnBrk="0" hangingPunct="0">
              <a:defRPr/>
            </a:pPr>
            <a:endParaRPr lang="es-AR" altLang="es-AR"/>
          </a:p>
        </p:txBody>
      </p:sp>
      <p:sp>
        <p:nvSpPr>
          <p:cNvPr id="2052" name="Rectangle 61">
            <a:extLst>
              <a:ext uri="{FF2B5EF4-FFF2-40B4-BE49-F238E27FC236}">
                <a16:creationId xmlns:a16="http://schemas.microsoft.com/office/drawing/2014/main" id="{9341FC2C-3542-4772-9628-5362F5553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Click to edit Master text styles</a:t>
            </a:r>
          </a:p>
          <a:p>
            <a:pPr lvl="1"/>
            <a:r>
              <a:rPr lang="es-ES_tradnl" altLang="es-AR"/>
              <a:t>Second Level</a:t>
            </a:r>
          </a:p>
          <a:p>
            <a:pPr lvl="2"/>
            <a:r>
              <a:rPr lang="es-ES_tradnl" altLang="es-AR"/>
              <a:t>Third Level</a:t>
            </a:r>
          </a:p>
          <a:p>
            <a:pPr lvl="3"/>
            <a:r>
              <a:rPr lang="es-ES_tradnl" altLang="es-AR"/>
              <a:t>Fourth Level</a:t>
            </a:r>
          </a:p>
          <a:p>
            <a:pPr lvl="4"/>
            <a:r>
              <a:rPr lang="es-ES_tradnl" altLang="es-AR"/>
              <a:t>Fifth Level</a:t>
            </a:r>
          </a:p>
        </p:txBody>
      </p:sp>
      <p:sp>
        <p:nvSpPr>
          <p:cNvPr id="1086" name="Rectangle 62">
            <a:extLst>
              <a:ext uri="{FF2B5EF4-FFF2-40B4-BE49-F238E27FC236}">
                <a16:creationId xmlns:a16="http://schemas.microsoft.com/office/drawing/2014/main" id="{0CD85692-96D0-4F20-882E-C5782B94EE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00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s-ES_tradnl" altLang="es-AR"/>
          </a:p>
        </p:txBody>
      </p:sp>
      <p:sp>
        <p:nvSpPr>
          <p:cNvPr id="1087" name="Rectangle 63">
            <a:extLst>
              <a:ext uri="{FF2B5EF4-FFF2-40B4-BE49-F238E27FC236}">
                <a16:creationId xmlns:a16="http://schemas.microsoft.com/office/drawing/2014/main" id="{F0C7966F-65A1-49B3-A114-1C4F339367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 b="1">
                <a:solidFill>
                  <a:srgbClr val="FFFF00"/>
                </a:solidFill>
                <a:latin typeface="+mn-lt"/>
                <a:ea typeface="+mn-ea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r>
              <a:rPr lang="es-ES_tradnl" altLang="es-AR"/>
              <a:t>World Nuclear University - Instituto Balseiro</a:t>
            </a:r>
          </a:p>
        </p:txBody>
      </p:sp>
      <p:sp>
        <p:nvSpPr>
          <p:cNvPr id="1088" name="Rectangle 64">
            <a:extLst>
              <a:ext uri="{FF2B5EF4-FFF2-40B4-BE49-F238E27FC236}">
                <a16:creationId xmlns:a16="http://schemas.microsoft.com/office/drawing/2014/main" id="{B2DC5D1D-A25F-4679-B33A-92EF0B2288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00"/>
                </a:solidFill>
                <a:sym typeface="Symbol" panose="05050102010706020507" pitchFamily="18" charset="2"/>
              </a:defRPr>
            </a:lvl1pPr>
          </a:lstStyle>
          <a:p>
            <a:fld id="{B36C1B72-665E-4785-A43B-8FDF851D1037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2F31C35-6997-41B7-A6BA-EDF58005F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Click to edit Master title style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DFD0E9B3-9C46-43D6-A397-B432A6FD1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Click to edit Master text styles</a:t>
            </a:r>
          </a:p>
          <a:p>
            <a:pPr lvl="1"/>
            <a:r>
              <a:rPr lang="es-ES_tradnl" altLang="es-AR"/>
              <a:t>Second Level</a:t>
            </a:r>
          </a:p>
          <a:p>
            <a:pPr lvl="2"/>
            <a:r>
              <a:rPr lang="es-ES_tradnl" altLang="es-AR"/>
              <a:t>Third Level</a:t>
            </a:r>
          </a:p>
          <a:p>
            <a:pPr lvl="3"/>
            <a:r>
              <a:rPr lang="es-ES_tradnl" altLang="es-AR"/>
              <a:t>Fourth Level</a:t>
            </a:r>
          </a:p>
          <a:p>
            <a:pPr lvl="4"/>
            <a:r>
              <a:rPr lang="es-ES_tradnl" altLang="es-AR"/>
              <a:t>Fifth Level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2AB9062-B148-4B82-9B08-53245132ED77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FF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C700D2A-456B-4553-BC17-BE22674EB4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FF"/>
                </a:solidFill>
                <a:sym typeface="Symbol" panose="05050102010706020507" pitchFamily="18" charset="2"/>
              </a:defRPr>
            </a:lvl1pPr>
          </a:lstStyle>
          <a:p>
            <a:fld id="{8D89A7C4-B888-43FB-834B-5338CF820F08}" type="slidenum">
              <a:rPr lang="en-GB" altLang="es-AR"/>
              <a:pPr/>
              <a:t>‹#›</a:t>
            </a:fld>
            <a:endParaRPr lang="en-GB" altLang="es-AR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D33E514-64A2-471A-9F3A-F60958180E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800" b="1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defRPr>
            </a:lvl1pPr>
          </a:lstStyle>
          <a:p>
            <a:pPr>
              <a:defRPr/>
            </a:pPr>
            <a:endParaRPr lang="en-US" altLang="es-A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fontAlgn="base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227ED36-AC14-45C8-92EC-75219DF11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8575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28C5A19-B3F3-42A1-A268-54A8864BA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1300"/>
            <a:ext cx="9142413" cy="762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Symbol" pitchFamily="18" charset="2"/>
              </a:defRPr>
            </a:lvl9pPr>
          </a:lstStyle>
          <a:p>
            <a:pPr eaLnBrk="0" hangingPunct="0">
              <a:defRPr/>
            </a:pPr>
            <a:endParaRPr lang="es-AR" altLang="es-AR" sz="240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A577A24-4732-46BD-A9E2-149B1E802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9225" y="1654175"/>
            <a:ext cx="88455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/>
              <a:t>Click to edit Master text styles</a:t>
            </a:r>
          </a:p>
          <a:p>
            <a:pPr lvl="1"/>
            <a:r>
              <a:rPr lang="en-GB" altLang="es-AR"/>
              <a:t>Second Level</a:t>
            </a:r>
          </a:p>
          <a:p>
            <a:pPr lvl="2"/>
            <a:r>
              <a:rPr lang="en-GB" altLang="es-AR"/>
              <a:t>Third Level</a:t>
            </a:r>
          </a:p>
          <a:p>
            <a:pPr lvl="3"/>
            <a:r>
              <a:rPr lang="en-GB" altLang="es-AR"/>
              <a:t>Fourth Level</a:t>
            </a:r>
          </a:p>
          <a:p>
            <a:pPr lvl="4"/>
            <a:r>
              <a:rPr lang="en-GB" altLang="es-AR"/>
              <a:t>Fifth Level</a:t>
            </a:r>
          </a:p>
        </p:txBody>
      </p:sp>
      <p:sp>
        <p:nvSpPr>
          <p:cNvPr id="3968005" name="Rectangle 5">
            <a:extLst>
              <a:ext uri="{FF2B5EF4-FFF2-40B4-BE49-F238E27FC236}">
                <a16:creationId xmlns:a16="http://schemas.microsoft.com/office/drawing/2014/main" id="{F0CD69BE-D307-4111-979F-49E4EBFD39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 b="1">
                <a:solidFill>
                  <a:srgbClr val="FFFF00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3968006" name="Rectangle 6">
            <a:extLst>
              <a:ext uri="{FF2B5EF4-FFF2-40B4-BE49-F238E27FC236}">
                <a16:creationId xmlns:a16="http://schemas.microsoft.com/office/drawing/2014/main" id="{AE3F74C3-BC2C-45AF-8E5C-CE07CC0103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9875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 b="1">
                <a:solidFill>
                  <a:srgbClr val="FFFF00"/>
                </a:solidFill>
                <a:latin typeface="+mn-lt"/>
                <a:cs typeface="+mn-cs"/>
                <a:sym typeface="Symbol" pitchFamily="18" charset="2"/>
              </a:defRPr>
            </a:lvl1pPr>
          </a:lstStyle>
          <a:p>
            <a:pPr>
              <a:defRPr/>
            </a:pPr>
            <a:endParaRPr lang="en-GB" altLang="es-AR"/>
          </a:p>
        </p:txBody>
      </p:sp>
      <p:sp>
        <p:nvSpPr>
          <p:cNvPr id="3968007" name="Rectangle 7">
            <a:extLst>
              <a:ext uri="{FF2B5EF4-FFF2-40B4-BE49-F238E27FC236}">
                <a16:creationId xmlns:a16="http://schemas.microsoft.com/office/drawing/2014/main" id="{ECBD3AD9-B7C9-4733-A4DA-73DCCE842B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FFFF00"/>
                </a:solidFill>
                <a:sym typeface="Symbol" panose="05050102010706020507" pitchFamily="18" charset="2"/>
              </a:defRPr>
            </a:lvl1pPr>
          </a:lstStyle>
          <a:p>
            <a:fld id="{A09A7DF9-3898-4269-9C7E-104DF6C71AA9}" type="slidenum">
              <a:rPr lang="en-GB" altLang="es-AR"/>
              <a:pPr/>
              <a:t>‹#›</a:t>
            </a:fld>
            <a:endParaRPr lang="en-GB" altLang="es-A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cs typeface="+mn-cs"/>
        </a:defRPr>
      </a:lvl2pPr>
      <a:lvl3pPr marL="1203325" indent="-3460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82575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Monotype Sorts" charset="2"/>
        <a:buChar char="u"/>
        <a:defRPr sz="2400" b="1">
          <a:solidFill>
            <a:schemeClr val="tx1"/>
          </a:solidFill>
          <a:latin typeface="+mn-lt"/>
          <a:cs typeface="+mn-cs"/>
        </a:defRPr>
      </a:lvl4pPr>
      <a:lvl5pPr marL="19954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5pPr>
      <a:lvl6pPr marL="24526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6pPr>
      <a:lvl7pPr marL="29098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7pPr>
      <a:lvl8pPr marL="33670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8pPr>
      <a:lvl9pPr marL="3824288" indent="-28098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Monotype Sorts" charset="2"/>
        <a:buChar char="è"/>
        <a:defRPr sz="2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wmf"/><Relationship Id="rId7" Type="http://schemas.openxmlformats.org/officeDocument/2006/relationships/hyperlink" Target="mailto:abel_j_gonzalez@yahoo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patricia.wieland@world-nuclear.org" TargetMode="External"/><Relationship Id="rId5" Type="http://schemas.openxmlformats.org/officeDocument/2006/relationships/image" Target="../media/image30.wmf"/><Relationship Id="rId4" Type="http://schemas.openxmlformats.org/officeDocument/2006/relationships/image" Target="../media/image29.wm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81AE1F9-301A-4332-ADCC-F8EDEC3F59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GB" altLang="en-US" sz="2000">
                <a:ea typeface="MS Mincho" pitchFamily="49" charset="-128"/>
              </a:rPr>
              <a:t>Scientific Conference on </a:t>
            </a:r>
            <a:br>
              <a:rPr lang="en-GB" altLang="en-US" sz="2000">
                <a:ea typeface="MS Mincho" pitchFamily="49" charset="-128"/>
              </a:rPr>
            </a:br>
            <a:r>
              <a:rPr lang="en-GB" altLang="en-US" sz="1800">
                <a:ea typeface="MS Mincho" pitchFamily="49" charset="-128"/>
              </a:rPr>
              <a:t>“Applicability of Radiation Response-Models to Low Dose Protection Standards”</a:t>
            </a:r>
            <a:br>
              <a:rPr lang="en-GB" altLang="en-US" sz="2000">
                <a:ea typeface="MS Mincho" pitchFamily="49" charset="-128"/>
              </a:rPr>
            </a:br>
            <a:r>
              <a:rPr lang="en-GB" altLang="en-US" sz="1800">
                <a:solidFill>
                  <a:schemeClr val="tx1"/>
                </a:solidFill>
                <a:ea typeface="MS Mincho" pitchFamily="49" charset="-128"/>
              </a:rPr>
              <a:t>Cosponsored by the American Nuclear Society and Health Physics Society</a:t>
            </a:r>
            <a:br>
              <a:rPr lang="en-GB" altLang="en-US" sz="2000">
                <a:solidFill>
                  <a:schemeClr val="tx1"/>
                </a:solidFill>
                <a:ea typeface="MS Mincho" pitchFamily="49" charset="-128"/>
              </a:rPr>
            </a:br>
            <a:r>
              <a:rPr lang="en-GB" altLang="en-US" sz="2000">
                <a:solidFill>
                  <a:schemeClr val="tx1"/>
                </a:solidFill>
                <a:ea typeface="MS Mincho" pitchFamily="49" charset="-128"/>
              </a:rPr>
              <a:t>Pasco, Washington State, USA; September 30-October 3, 2018</a:t>
            </a:r>
            <a:r>
              <a:rPr lang="en-GB" altLang="en-US" sz="2000">
                <a:solidFill>
                  <a:schemeClr val="tx1"/>
                </a:solidFill>
              </a:rPr>
              <a:t> 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72EC32E-B650-4169-B02E-A55CE194339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5038"/>
            <a:ext cx="9144000" cy="28797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30000"/>
              </a:lnSpc>
              <a:buFont typeface="Wingdings" panose="05000000000000000000" pitchFamily="2" charset="2"/>
              <a:buNone/>
            </a:pPr>
            <a:r>
              <a:rPr lang="en-GB" altLang="en-US" sz="2400">
                <a:solidFill>
                  <a:srgbClr val="FFFF00"/>
                </a:solidFill>
                <a:ea typeface="MS Mincho" pitchFamily="49" charset="-128"/>
              </a:rPr>
              <a:t>Protection against Exposure to Low-dose Radiation</a:t>
            </a:r>
            <a:r>
              <a:rPr lang="en-GB" altLang="en-US" sz="2000">
                <a:solidFill>
                  <a:srgbClr val="FFFF00"/>
                </a:solidFill>
                <a:ea typeface="MS Mincho" pitchFamily="49" charset="-128"/>
              </a:rPr>
              <a:t>:</a:t>
            </a:r>
            <a:endParaRPr lang="en-GB" altLang="en-US" sz="2400">
              <a:solidFill>
                <a:srgbClr val="FFFF00"/>
              </a:solidFill>
              <a:ea typeface="MS Mincho" pitchFamily="49" charset="-128"/>
            </a:endParaRPr>
          </a:p>
          <a:p>
            <a:pPr algn="ctr" eaLnBrk="1" hangingPunct="1">
              <a:lnSpc>
                <a:spcPct val="230000"/>
              </a:lnSpc>
              <a:buFont typeface="Wingdings" panose="05000000000000000000" pitchFamily="2" charset="2"/>
              <a:buNone/>
            </a:pPr>
            <a:r>
              <a:rPr lang="en-GB" altLang="en-US" sz="2400">
                <a:solidFill>
                  <a:srgbClr val="FFFF00"/>
                </a:solidFill>
                <a:ea typeface="MS Mincho" pitchFamily="49" charset="-128"/>
              </a:rPr>
              <a:t>An Evolving Paradigm Sustaining Regulatory Decisions</a:t>
            </a:r>
            <a:endParaRPr lang="en-US" altLang="en-US" sz="2000">
              <a:solidFill>
                <a:srgbClr val="FFFF00"/>
              </a:solidFill>
              <a:ea typeface="MS Mincho" pitchFamily="49" charset="-128"/>
            </a:endParaRPr>
          </a:p>
          <a:p>
            <a:pPr algn="ctr" eaLnBrk="1" hangingPunct="1">
              <a:lnSpc>
                <a:spcPct val="230000"/>
              </a:lnSpc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FFFF00"/>
              </a:solidFill>
              <a:ea typeface="MS Mincho" pitchFamily="49" charset="-128"/>
            </a:endParaRPr>
          </a:p>
          <a:p>
            <a:pPr algn="ctr" eaLnBrk="1" hangingPunct="1">
              <a:lnSpc>
                <a:spcPct val="230000"/>
              </a:lnSpc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rgbClr val="FFFF00"/>
                </a:solidFill>
                <a:ea typeface="MS Mincho" pitchFamily="49" charset="-128"/>
              </a:rPr>
              <a:t>Patricia WIELAND</a:t>
            </a:r>
            <a:r>
              <a:rPr lang="es-ES" altLang="ja-JP" sz="1800" baseline="30000">
                <a:solidFill>
                  <a:srgbClr val="FFFF00"/>
                </a:solidFill>
                <a:ea typeface="MS Mincho" pitchFamily="49" charset="-128"/>
              </a:rPr>
              <a:t>[1]  </a:t>
            </a:r>
            <a:r>
              <a:rPr lang="en-US" altLang="ja-JP" sz="1800">
                <a:solidFill>
                  <a:srgbClr val="FFFF00"/>
                </a:solidFill>
                <a:ea typeface="MS Mincho" pitchFamily="49" charset="-128"/>
              </a:rPr>
              <a:t>&amp; Abel Julio GONZÁLEZ</a:t>
            </a:r>
            <a:r>
              <a:rPr lang="es-ES" altLang="ja-JP" sz="1800" baseline="30000">
                <a:solidFill>
                  <a:srgbClr val="FFFF00"/>
                </a:solidFill>
                <a:ea typeface="MS Mincho" pitchFamily="49" charset="-128"/>
              </a:rPr>
              <a:t>[2]</a:t>
            </a:r>
            <a:endParaRPr lang="en-US" altLang="ja-JP" sz="3600" baseline="30000">
              <a:solidFill>
                <a:srgbClr val="FFFF00"/>
              </a:solidFill>
              <a:ea typeface="MS PGothic" panose="020B0600070205080204" pitchFamily="34" charset="-128"/>
            </a:endParaRPr>
          </a:p>
          <a:p>
            <a:pPr algn="ctr" eaLnBrk="1" hangingPunct="1">
              <a:lnSpc>
                <a:spcPct val="230000"/>
              </a:lnSpc>
              <a:buFont typeface="Wingdings" panose="05000000000000000000" pitchFamily="2" charset="2"/>
              <a:buNone/>
            </a:pPr>
            <a:br>
              <a:rPr lang="en-US" altLang="ja-JP" sz="3600">
                <a:solidFill>
                  <a:srgbClr val="FFFF00"/>
                </a:solidFill>
                <a:ea typeface="MS PGothic" panose="020B0600070205080204" pitchFamily="34" charset="-128"/>
              </a:rPr>
            </a:br>
            <a:endParaRPr lang="en-US" altLang="ja-JP" sz="500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67E65F62-4C18-488F-94FE-AB308BF0C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45125"/>
            <a:ext cx="9144000" cy="1279525"/>
          </a:xfrm>
          <a:prstGeom prst="rect">
            <a:avLst/>
          </a:prstGeom>
          <a:noFill/>
          <a:ln>
            <a:noFill/>
          </a:ln>
          <a:effectLst>
            <a:outerShdw dist="45791" dir="182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buFont typeface="Wingdings" panose="05000000000000000000" pitchFamily="2" charset="2"/>
              <a:buNone/>
            </a:pPr>
            <a:endParaRPr lang="es-ES_tradnl" altLang="en-US" sz="12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sp>
        <p:nvSpPr>
          <p:cNvPr id="8197" name="Rectangle 6">
            <a:extLst>
              <a:ext uri="{FF2B5EF4-FFF2-40B4-BE49-F238E27FC236}">
                <a16:creationId xmlns:a16="http://schemas.microsoft.com/office/drawing/2014/main" id="{414F9A0D-05D6-4BF7-A03F-E069910C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05488"/>
            <a:ext cx="8964612" cy="1084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ja-JP" sz="1400">
                <a:solidFill>
                  <a:srgbClr val="FFFF00"/>
                </a:solidFill>
                <a:ea typeface="MS PGothic" panose="020B0600070205080204" pitchFamily="34" charset="-128"/>
              </a:rPr>
              <a:t>[1]</a:t>
            </a:r>
            <a:r>
              <a:rPr lang="en-GB" altLang="ja-JP" sz="1400">
                <a:solidFill>
                  <a:srgbClr val="FFFF00"/>
                </a:solidFill>
                <a:ea typeface="MS PGothic" panose="020B0600070205080204" pitchFamily="34" charset="-128"/>
              </a:rPr>
              <a:t>World Nuclear University; Tower House; 10 Southampton Street;  WC2E 7HA - London, UK.</a:t>
            </a:r>
            <a:endParaRPr lang="es-ES" altLang="ja-JP" sz="1400">
              <a:solidFill>
                <a:srgbClr val="FFFF00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ja-JP" sz="1400">
                <a:solidFill>
                  <a:srgbClr val="FFFF00"/>
                </a:solidFill>
                <a:ea typeface="MS PGothic" panose="020B0600070205080204" pitchFamily="34" charset="-128"/>
              </a:rPr>
              <a:t>[2]</a:t>
            </a:r>
            <a:r>
              <a:rPr lang="en-US" altLang="ja-JP" sz="1400">
                <a:solidFill>
                  <a:srgbClr val="FFFF00"/>
                </a:solidFill>
                <a:ea typeface="MS PGothic" panose="020B0600070205080204" pitchFamily="34" charset="-128"/>
              </a:rPr>
              <a:t>Argentine Nuclear Regulatory Authority; Av. del Libertador 8250; Buenos Aires; Argentina. </a:t>
            </a:r>
            <a:endParaRPr lang="en-US" altLang="en-US" sz="1400">
              <a:solidFill>
                <a:srgbClr val="FFFF00"/>
              </a:solidFill>
            </a:endParaRPr>
          </a:p>
          <a:p>
            <a:pPr eaLnBrk="1" hangingPunct="1">
              <a:lnSpc>
                <a:spcPct val="1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ja-JP" sz="500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>
            <a:extLst>
              <a:ext uri="{FF2B5EF4-FFF2-40B4-BE49-F238E27FC236}">
                <a16:creationId xmlns:a16="http://schemas.microsoft.com/office/drawing/2014/main" id="{38BF4E37-E65C-440E-A6DA-4A806AF412E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D5EC900-A5AE-42DE-9563-8925552B63D1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A20D133-500B-4C01-939D-0A04113E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113A3EF3-40A3-43E9-96EF-9CF44364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508500"/>
            <a:ext cx="1439862" cy="120332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>
            <a:extLst>
              <a:ext uri="{FF2B5EF4-FFF2-40B4-BE49-F238E27FC236}">
                <a16:creationId xmlns:a16="http://schemas.microsoft.com/office/drawing/2014/main" id="{93BC01C1-27A2-4C31-9E89-029D8EB179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DAC8F85-015F-4B85-9B9B-AECBF4E520DD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sp>
        <p:nvSpPr>
          <p:cNvPr id="19459" name="Freeform 1026">
            <a:extLst>
              <a:ext uri="{FF2B5EF4-FFF2-40B4-BE49-F238E27FC236}">
                <a16:creationId xmlns:a16="http://schemas.microsoft.com/office/drawing/2014/main" id="{DE834A0C-7E23-40BA-9097-878C5164F6FA}"/>
              </a:ext>
            </a:extLst>
          </p:cNvPr>
          <p:cNvSpPr>
            <a:spLocks/>
          </p:cNvSpPr>
          <p:nvPr/>
        </p:nvSpPr>
        <p:spPr bwMode="auto">
          <a:xfrm>
            <a:off x="2286000" y="533400"/>
            <a:ext cx="6124575" cy="4191000"/>
          </a:xfrm>
          <a:custGeom>
            <a:avLst/>
            <a:gdLst>
              <a:gd name="T0" fmla="*/ 0 w 3858"/>
              <a:gd name="T1" fmla="*/ 0 h 3009"/>
              <a:gd name="T2" fmla="*/ 0 w 3858"/>
              <a:gd name="T3" fmla="*/ 2147483647 h 3009"/>
              <a:gd name="T4" fmla="*/ 2147483647 w 3858"/>
              <a:gd name="T5" fmla="*/ 2147483647 h 3009"/>
              <a:gd name="T6" fmla="*/ 0 60000 65536"/>
              <a:gd name="T7" fmla="*/ 0 60000 65536"/>
              <a:gd name="T8" fmla="*/ 0 60000 65536"/>
              <a:gd name="T9" fmla="*/ 0 w 3858"/>
              <a:gd name="T10" fmla="*/ 0 h 3009"/>
              <a:gd name="T11" fmla="*/ 3858 w 3858"/>
              <a:gd name="T12" fmla="*/ 3009 h 30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58" h="3009">
                <a:moveTo>
                  <a:pt x="0" y="0"/>
                </a:moveTo>
                <a:lnTo>
                  <a:pt x="0" y="3008"/>
                </a:lnTo>
                <a:lnTo>
                  <a:pt x="3857" y="3008"/>
                </a:lnTo>
              </a:path>
            </a:pathLst>
          </a:custGeom>
          <a:noFill/>
          <a:ln w="28575" cap="rnd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5891" name="Rectangle 1027">
            <a:extLst>
              <a:ext uri="{FF2B5EF4-FFF2-40B4-BE49-F238E27FC236}">
                <a16:creationId xmlns:a16="http://schemas.microsoft.com/office/drawing/2014/main" id="{98F50A03-1359-4966-B30E-280879A91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3525"/>
            <a:ext cx="1752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 b="0">
                <a:solidFill>
                  <a:srgbClr val="66FF33"/>
                </a:solidFill>
                <a:sym typeface="Symbol" pitchFamily="18" charset="2"/>
              </a:rPr>
              <a:t>Total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 b="0">
                <a:solidFill>
                  <a:srgbClr val="66FF33"/>
                </a:solidFill>
                <a:sym typeface="Symbol" pitchFamily="18" charset="2"/>
              </a:rPr>
              <a:t>background  incidence of effects</a:t>
            </a:r>
          </a:p>
        </p:txBody>
      </p:sp>
      <p:sp>
        <p:nvSpPr>
          <p:cNvPr id="2725892" name="Line 1028">
            <a:extLst>
              <a:ext uri="{FF2B5EF4-FFF2-40B4-BE49-F238E27FC236}">
                <a16:creationId xmlns:a16="http://schemas.microsoft.com/office/drawing/2014/main" id="{160D9F39-5FA9-4717-B3BB-97025FBD2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962400"/>
            <a:ext cx="1355725" cy="19050"/>
          </a:xfrm>
          <a:prstGeom prst="line">
            <a:avLst/>
          </a:prstGeom>
          <a:noFill/>
          <a:ln w="50800">
            <a:solidFill>
              <a:srgbClr val="66FF33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893" name="Rectangle 1029">
            <a:extLst>
              <a:ext uri="{FF2B5EF4-FFF2-40B4-BE49-F238E27FC236}">
                <a16:creationId xmlns:a16="http://schemas.microsoft.com/office/drawing/2014/main" id="{CF85580A-166C-4D56-BF16-AAB4DCB00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197475"/>
            <a:ext cx="175260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 b="0">
                <a:solidFill>
                  <a:srgbClr val="66FF33"/>
                </a:solidFill>
                <a:sym typeface="Symbol" pitchFamily="18" charset="2"/>
              </a:rPr>
              <a:t>Background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 b="0">
                <a:solidFill>
                  <a:srgbClr val="66FF33"/>
                </a:solidFill>
                <a:sym typeface="Symbol" pitchFamily="18" charset="2"/>
              </a:rPr>
              <a:t>annual dose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 b="0">
                <a:solidFill>
                  <a:srgbClr val="66FF33"/>
                </a:solidFill>
                <a:sym typeface="Symbol" pitchFamily="18" charset="2"/>
              </a:rPr>
              <a:t> </a:t>
            </a:r>
            <a:r>
              <a:rPr lang="en-US" altLang="es-AR" sz="1400" b="0">
                <a:solidFill>
                  <a:srgbClr val="66FF33"/>
                </a:solidFill>
                <a:sym typeface="Symbol" pitchFamily="18" charset="2"/>
              </a:rPr>
              <a:t>(average 2.4,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1400" b="0">
                <a:solidFill>
                  <a:srgbClr val="66FF33"/>
                </a:solidFill>
                <a:sym typeface="Symbol" pitchFamily="18" charset="2"/>
              </a:rPr>
              <a:t>typical 10 mSv y</a:t>
            </a:r>
            <a:r>
              <a:rPr lang="en-US" altLang="es-AR" sz="1400" b="0" baseline="30000">
                <a:solidFill>
                  <a:srgbClr val="66FF33"/>
                </a:solidFill>
                <a:sym typeface="Symbol" pitchFamily="18" charset="2"/>
              </a:rPr>
              <a:t>-1</a:t>
            </a:r>
            <a:r>
              <a:rPr lang="en-US" altLang="es-AR" sz="1400" b="0">
                <a:solidFill>
                  <a:srgbClr val="66FF33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2725895" name="Rectangle 1031">
            <a:extLst>
              <a:ext uri="{FF2B5EF4-FFF2-40B4-BE49-F238E27FC236}">
                <a16:creationId xmlns:a16="http://schemas.microsoft.com/office/drawing/2014/main" id="{F230090B-3137-465A-B534-08E5E4BBA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538" y="312738"/>
            <a:ext cx="4133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altLang="es-AR" sz="2000" b="1" i="1" dirty="0">
                <a:solidFill>
                  <a:srgbClr val="FFFF00"/>
                </a:solidFill>
                <a:latin typeface="Arial" pitchFamily="34" charset="0"/>
                <a:cs typeface="+mn-cs"/>
                <a:sym typeface="Symbol" pitchFamily="18" charset="2"/>
              </a:rPr>
              <a:t>Postulated  nominal risk</a:t>
            </a:r>
            <a:r>
              <a:rPr lang="en-US" altLang="es-A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  <a:sym typeface="Symbol" pitchFamily="18" charset="2"/>
              </a:rPr>
              <a:t> </a:t>
            </a:r>
          </a:p>
        </p:txBody>
      </p:sp>
      <p:sp>
        <p:nvSpPr>
          <p:cNvPr id="2725896" name="Rectangle 1032">
            <a:extLst>
              <a:ext uri="{FF2B5EF4-FFF2-40B4-BE49-F238E27FC236}">
                <a16:creationId xmlns:a16="http://schemas.microsoft.com/office/drawing/2014/main" id="{512EB68A-C4FB-4C35-8C38-1D13590B0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0" y="4800600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>
                <a:solidFill>
                  <a:srgbClr val="FFFFFF"/>
                </a:solidFill>
                <a:sym typeface="Symbol" pitchFamily="18" charset="2"/>
              </a:rPr>
              <a:t>Dose</a:t>
            </a:r>
            <a:endParaRPr lang="en-US" altLang="es-AR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100361" name="Line 9">
            <a:extLst>
              <a:ext uri="{FF2B5EF4-FFF2-40B4-BE49-F238E27FC236}">
                <a16:creationId xmlns:a16="http://schemas.microsoft.com/office/drawing/2014/main" id="{D4306588-E91F-4E3E-A261-75E13C443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724400"/>
            <a:ext cx="762000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3016717" name="Line 13">
            <a:extLst>
              <a:ext uri="{FF2B5EF4-FFF2-40B4-BE49-F238E27FC236}">
                <a16:creationId xmlns:a16="http://schemas.microsoft.com/office/drawing/2014/main" id="{447EF04D-8861-4D71-8CF9-73DDD43F1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5105400"/>
            <a:ext cx="1828800" cy="0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 type="diamond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100363" name="Line 15">
            <a:extLst>
              <a:ext uri="{FF2B5EF4-FFF2-40B4-BE49-F238E27FC236}">
                <a16:creationId xmlns:a16="http://schemas.microsoft.com/office/drawing/2014/main" id="{A48C9FDC-F080-4D01-AB5F-1EAC8F9F3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763" y="4724400"/>
            <a:ext cx="0" cy="6096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19468" name="AutoShape 16">
            <a:extLst>
              <a:ext uri="{FF2B5EF4-FFF2-40B4-BE49-F238E27FC236}">
                <a16:creationId xmlns:a16="http://schemas.microsoft.com/office/drawing/2014/main" id="{C528442E-61EE-40F5-B9C9-F9455794681F}"/>
              </a:ext>
            </a:extLst>
          </p:cNvPr>
          <p:cNvSpPr>
            <a:spLocks noChangeArrowheads="1"/>
          </p:cNvSpPr>
          <p:nvPr/>
        </p:nvSpPr>
        <p:spPr bwMode="auto">
          <a:xfrm rot="-7258282">
            <a:off x="4287838" y="1762125"/>
            <a:ext cx="1436688" cy="30940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01 w 21600"/>
              <a:gd name="T13" fmla="*/ 6001 h 21600"/>
              <a:gd name="T14" fmla="*/ 15599 w 21600"/>
              <a:gd name="T15" fmla="*/ 1559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02" y="21600"/>
                </a:lnTo>
                <a:lnTo>
                  <a:pt x="1319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32"/>
              </a:gs>
              <a:gs pos="100000">
                <a:srgbClr val="4D4D4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5901" name="Rectangle 1037">
            <a:extLst>
              <a:ext uri="{FF2B5EF4-FFF2-40B4-BE49-F238E27FC236}">
                <a16:creationId xmlns:a16="http://schemas.microsoft.com/office/drawing/2014/main" id="{568FF529-364A-4CAD-87DA-8ADC5E331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881313"/>
            <a:ext cx="27765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 u="sng">
                <a:solidFill>
                  <a:srgbClr val="FFFF00"/>
                </a:solidFill>
                <a:sym typeface="Symbol" pitchFamily="18" charset="2"/>
              </a:rPr>
              <a:t>Nominal</a:t>
            </a:r>
            <a:r>
              <a:rPr lang="en-US" altLang="es-AR" sz="200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en-US" altLang="es-AR" sz="2000">
                <a:solidFill>
                  <a:srgbClr val="FFFFFF"/>
                </a:solidFill>
                <a:sym typeface="Symbol" pitchFamily="18" charset="2"/>
              </a:rPr>
              <a:t>incremental</a:t>
            </a:r>
            <a:r>
              <a:rPr lang="en-US" altLang="es-AR" sz="2000">
                <a:solidFill>
                  <a:srgbClr val="FF7C80"/>
                </a:solidFill>
                <a:sym typeface="Symbol" pitchFamily="18" charset="2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>
                <a:solidFill>
                  <a:srgbClr val="FFFFFF"/>
                </a:solidFill>
                <a:sym typeface="Symbol" pitchFamily="18" charset="2"/>
              </a:rPr>
              <a:t>risk</a:t>
            </a:r>
          </a:p>
        </p:txBody>
      </p:sp>
      <p:sp>
        <p:nvSpPr>
          <p:cNvPr id="2725898" name="Line 1034">
            <a:extLst>
              <a:ext uri="{FF2B5EF4-FFF2-40B4-BE49-F238E27FC236}">
                <a16:creationId xmlns:a16="http://schemas.microsoft.com/office/drawing/2014/main" id="{7A527976-415C-414A-8250-2B036BAE88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7925" y="2590800"/>
            <a:ext cx="0" cy="1371600"/>
          </a:xfrm>
          <a:prstGeom prst="line">
            <a:avLst/>
          </a:prstGeom>
          <a:noFill/>
          <a:ln w="3175">
            <a:solidFill>
              <a:srgbClr val="FF7C8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899" name="Line 1035">
            <a:extLst>
              <a:ext uri="{FF2B5EF4-FFF2-40B4-BE49-F238E27FC236}">
                <a16:creationId xmlns:a16="http://schemas.microsoft.com/office/drawing/2014/main" id="{E524CC54-8150-49A5-A35E-2BB37DA11A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2725" y="2590800"/>
            <a:ext cx="0" cy="137160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 type="triangle" w="lg" len="lg"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897" name="Line 1033">
            <a:extLst>
              <a:ext uri="{FF2B5EF4-FFF2-40B4-BE49-F238E27FC236}">
                <a16:creationId xmlns:a16="http://schemas.microsoft.com/office/drawing/2014/main" id="{01C0E985-E993-4FA4-8507-275040C0B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1488" y="3962400"/>
            <a:ext cx="1997075" cy="3175"/>
          </a:xfrm>
          <a:prstGeom prst="line">
            <a:avLst/>
          </a:prstGeom>
          <a:noFill/>
          <a:ln w="3175">
            <a:solidFill>
              <a:srgbClr val="FF7C8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900" name="Line 1036">
            <a:extLst>
              <a:ext uri="{FF2B5EF4-FFF2-40B4-BE49-F238E27FC236}">
                <a16:creationId xmlns:a16="http://schemas.microsoft.com/office/drawing/2014/main" id="{F71C455F-D8BC-4066-9FD4-DF9A40E3FF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5288" y="4165600"/>
            <a:ext cx="2055812" cy="4763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 type="diamond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905" name="Line 1041">
            <a:extLst>
              <a:ext uri="{FF2B5EF4-FFF2-40B4-BE49-F238E27FC236}">
                <a16:creationId xmlns:a16="http://schemas.microsoft.com/office/drawing/2014/main" id="{940A2DAD-C699-4CC5-A3BE-9248E04B59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425" y="3976688"/>
            <a:ext cx="0" cy="1371600"/>
          </a:xfrm>
          <a:prstGeom prst="line">
            <a:avLst/>
          </a:prstGeom>
          <a:noFill/>
          <a:ln w="12700">
            <a:solidFill>
              <a:srgbClr val="66FF33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906" name="Line 1042">
            <a:extLst>
              <a:ext uri="{FF2B5EF4-FFF2-40B4-BE49-F238E27FC236}">
                <a16:creationId xmlns:a16="http://schemas.microsoft.com/office/drawing/2014/main" id="{47827420-E78F-4ACC-86E2-2D2DE0D069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8225" y="4019550"/>
            <a:ext cx="1858963" cy="15875"/>
          </a:xfrm>
          <a:prstGeom prst="line">
            <a:avLst/>
          </a:prstGeom>
          <a:noFill/>
          <a:ln w="12700">
            <a:solidFill>
              <a:srgbClr val="66FF33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725915" name="Oval 1051">
            <a:extLst>
              <a:ext uri="{FF2B5EF4-FFF2-40B4-BE49-F238E27FC236}">
                <a16:creationId xmlns:a16="http://schemas.microsoft.com/office/drawing/2014/main" id="{47020632-A558-47E3-9DCE-6887349A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63" y="3929063"/>
            <a:ext cx="209550" cy="2206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s-AR" sz="2800" b="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2725902" name="Rectangle 1038">
            <a:extLst>
              <a:ext uri="{FF2B5EF4-FFF2-40B4-BE49-F238E27FC236}">
                <a16:creationId xmlns:a16="http://schemas.microsoft.com/office/drawing/2014/main" id="{1B7B495A-F244-4EA3-AF40-66FF96773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13" y="4219575"/>
            <a:ext cx="2271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>
                <a:solidFill>
                  <a:srgbClr val="FFFFFF"/>
                </a:solidFill>
                <a:sym typeface="Symbol" pitchFamily="18" charset="2"/>
              </a:rPr>
              <a:t>Incremental dose</a:t>
            </a:r>
            <a:endParaRPr lang="en-US" altLang="es-AR" sz="18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100374" name="Line 26">
            <a:extLst>
              <a:ext uri="{FF2B5EF4-FFF2-40B4-BE49-F238E27FC236}">
                <a16:creationId xmlns:a16="http://schemas.microsoft.com/office/drawing/2014/main" id="{F4B20BCE-3B4F-4B13-B7A5-C6FD80A97E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609600"/>
            <a:ext cx="5029200" cy="3429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19479" name="AutoShape 27">
            <a:extLst>
              <a:ext uri="{FF2B5EF4-FFF2-40B4-BE49-F238E27FC236}">
                <a16:creationId xmlns:a16="http://schemas.microsoft.com/office/drawing/2014/main" id="{FD7131DB-988F-4BD3-A191-780E574D4519}"/>
              </a:ext>
            </a:extLst>
          </p:cNvPr>
          <p:cNvSpPr>
            <a:spLocks noChangeArrowheads="1"/>
          </p:cNvSpPr>
          <p:nvPr/>
        </p:nvSpPr>
        <p:spPr bwMode="auto">
          <a:xfrm rot="-7441993">
            <a:off x="7505700" y="-142875"/>
            <a:ext cx="381000" cy="3505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01 w 21600"/>
              <a:gd name="T13" fmla="*/ 6001 h 21600"/>
              <a:gd name="T14" fmla="*/ 15599 w 21600"/>
              <a:gd name="T15" fmla="*/ 1559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02" y="21600"/>
                </a:lnTo>
                <a:lnTo>
                  <a:pt x="1319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4D4D4D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6" name="Rectangle 28">
            <a:extLst>
              <a:ext uri="{FF2B5EF4-FFF2-40B4-BE49-F238E27FC236}">
                <a16:creationId xmlns:a16="http://schemas.microsoft.com/office/drawing/2014/main" id="{04727B05-F07C-4479-8856-E08D8DB1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"/>
            <a:ext cx="9144000" cy="6826250"/>
          </a:xfrm>
          <a:prstGeom prst="rect">
            <a:avLst/>
          </a:prstGeom>
          <a:noFill/>
          <a:ln w="76200" cap="sq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s-AR" altLang="es-AR" sz="240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3016733" name="Freeform 29">
            <a:extLst>
              <a:ext uri="{FF2B5EF4-FFF2-40B4-BE49-F238E27FC236}">
                <a16:creationId xmlns:a16="http://schemas.microsoft.com/office/drawing/2014/main" id="{1C1E93F7-51BF-4C66-8205-4DB1CDA0BA3F}"/>
              </a:ext>
            </a:extLst>
          </p:cNvPr>
          <p:cNvSpPr>
            <a:spLocks/>
          </p:cNvSpPr>
          <p:nvPr/>
        </p:nvSpPr>
        <p:spPr bwMode="auto">
          <a:xfrm>
            <a:off x="4586288" y="1271588"/>
            <a:ext cx="1160462" cy="2582862"/>
          </a:xfrm>
          <a:custGeom>
            <a:avLst/>
            <a:gdLst>
              <a:gd name="T0" fmla="*/ 0 w 1178"/>
              <a:gd name="T1" fmla="*/ 2147483647 h 1622"/>
              <a:gd name="T2" fmla="*/ 2147483647 w 1178"/>
              <a:gd name="T3" fmla="*/ 2147483647 h 1622"/>
              <a:gd name="T4" fmla="*/ 2147483647 w 1178"/>
              <a:gd name="T5" fmla="*/ 2147483647 h 1622"/>
              <a:gd name="T6" fmla="*/ 2147483647 w 1178"/>
              <a:gd name="T7" fmla="*/ 2147483647 h 1622"/>
              <a:gd name="T8" fmla="*/ 2147483647 w 1178"/>
              <a:gd name="T9" fmla="*/ 0 h 1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8" h="1622">
                <a:moveTo>
                  <a:pt x="0" y="1622"/>
                </a:moveTo>
                <a:cubicBezTo>
                  <a:pt x="201" y="1558"/>
                  <a:pt x="402" y="1494"/>
                  <a:pt x="523" y="1338"/>
                </a:cubicBezTo>
                <a:cubicBezTo>
                  <a:pt x="644" y="1182"/>
                  <a:pt x="678" y="887"/>
                  <a:pt x="727" y="683"/>
                </a:cubicBezTo>
                <a:cubicBezTo>
                  <a:pt x="776" y="479"/>
                  <a:pt x="740" y="230"/>
                  <a:pt x="815" y="116"/>
                </a:cubicBezTo>
                <a:cubicBezTo>
                  <a:pt x="890" y="2"/>
                  <a:pt x="1118" y="19"/>
                  <a:pt x="1178" y="0"/>
                </a:cubicBezTo>
              </a:path>
            </a:pathLst>
          </a:custGeom>
          <a:noFill/>
          <a:ln w="28575" cap="sq" cmpd="sng">
            <a:solidFill>
              <a:srgbClr val="FFFF00"/>
            </a:solidFill>
            <a:prstDash val="sysDash"/>
            <a:round/>
            <a:headEnd type="triangle" w="med" len="med"/>
            <a:tailEnd type="triangle" w="lg" len="lg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0378" name="Text Box 30">
            <a:extLst>
              <a:ext uri="{FF2B5EF4-FFF2-40B4-BE49-F238E27FC236}">
                <a16:creationId xmlns:a16="http://schemas.microsoft.com/office/drawing/2014/main" id="{C0BC133C-CFF9-4FBC-AFCC-4D90DF23B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425" y="985838"/>
            <a:ext cx="1841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s-AR" sz="280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3016735" name="Text Box 31">
            <a:extLst>
              <a:ext uri="{FF2B5EF4-FFF2-40B4-BE49-F238E27FC236}">
                <a16:creationId xmlns:a16="http://schemas.microsoft.com/office/drawing/2014/main" id="{5ABC8B99-8781-421F-BC42-D2CB7EBDF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1071563"/>
            <a:ext cx="2667000" cy="454025"/>
          </a:xfrm>
          <a:prstGeom prst="rect">
            <a:avLst/>
          </a:prstGeom>
          <a:solidFill>
            <a:schemeClr val="tx1"/>
          </a:solidFill>
          <a:ln w="57150" cap="sq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000">
                <a:solidFill>
                  <a:srgbClr val="00003C"/>
                </a:solidFill>
                <a:sym typeface="Symbol" pitchFamily="18" charset="2"/>
              </a:rPr>
              <a:t>Nominal Risk 5%/Sv</a:t>
            </a:r>
          </a:p>
        </p:txBody>
      </p:sp>
      <p:cxnSp>
        <p:nvCxnSpPr>
          <p:cNvPr id="100380" name="2 Conector recto">
            <a:extLst>
              <a:ext uri="{FF2B5EF4-FFF2-40B4-BE49-F238E27FC236}">
                <a16:creationId xmlns:a16="http://schemas.microsoft.com/office/drawing/2014/main" id="{ABEA0FC3-B72A-49FA-BB83-7038D246AA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53650" y="1746250"/>
            <a:ext cx="914400" cy="914400"/>
          </a:xfrm>
          <a:prstGeom prst="line">
            <a:avLst/>
          </a:prstGeom>
          <a:noFill/>
          <a:ln w="9525" cap="sq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81" name="4 Conector recto">
            <a:extLst>
              <a:ext uri="{FF2B5EF4-FFF2-40B4-BE49-F238E27FC236}">
                <a16:creationId xmlns:a16="http://schemas.microsoft.com/office/drawing/2014/main" id="{4A141FDE-0902-49A8-B71F-ACDC029DD0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53613" y="1271588"/>
            <a:ext cx="914400" cy="914400"/>
          </a:xfrm>
          <a:prstGeom prst="line">
            <a:avLst/>
          </a:prstGeom>
          <a:noFill/>
          <a:ln w="9525" cap="sq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5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5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25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25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5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5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16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16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16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16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25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5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5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5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2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2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2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2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2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2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2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2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25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25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25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25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2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2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25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25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25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25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25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25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25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25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2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2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25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25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25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25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25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25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25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25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25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25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16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16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5891" grpId="0"/>
      <p:bldP spid="2725893" grpId="0"/>
      <p:bldP spid="2725901" grpId="0"/>
      <p:bldP spid="2725915" grpId="0" animBg="1"/>
      <p:bldP spid="2725902" grpId="0"/>
      <p:bldP spid="30167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2182EDC2-DEF0-4309-9B27-4BCE9DA2A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GB" altLang="ja-JP" dirty="0">
                <a:ea typeface="MS PGothic" pitchFamily="34" charset="-128"/>
              </a:rPr>
              <a:t>As it could be seen, the model is in fact more subtle than ‘LNT’: 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GB" altLang="ja-JP" dirty="0">
                <a:ea typeface="MS PGothic" pitchFamily="34" charset="-128"/>
              </a:rPr>
              <a:t>	it postulates that at low doses an increment in dose above background might imply a directly proportionate increment in the subjective </a:t>
            </a:r>
            <a:r>
              <a:rPr lang="en-GB" altLang="ja-JP" dirty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probability </a:t>
            </a:r>
            <a:r>
              <a:rPr lang="en-GB" altLang="ja-JP" dirty="0">
                <a:ea typeface="MS PGothic" pitchFamily="34" charset="-128"/>
              </a:rPr>
              <a:t>of incurring effects, with a calculated detriment-adjusted nominal subjective probability (risk) coefficient of around                         5% per </a:t>
            </a:r>
            <a:r>
              <a:rPr lang="en-GB" altLang="ja-JP" dirty="0" err="1">
                <a:ea typeface="MS PGothic" pitchFamily="34" charset="-128"/>
              </a:rPr>
              <a:t>sievert</a:t>
            </a:r>
            <a:r>
              <a:rPr lang="en-GB" altLang="ja-JP" dirty="0">
                <a:ea typeface="MS PGothic" pitchFamily="34" charset="-128"/>
              </a:rPr>
              <a:t>. </a:t>
            </a: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8C147BBE-41AD-472F-9405-3DA656A9E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altLang="en-US"/>
              <a:t>The postulation is needed for radiation protection purposes because it allow partial incurred doses to be summed up.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/>
              <a:t>Otherwise the current radiation protection standards would be extremely complicated and probably not acceptable to workers.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D701AD9-7D9F-47D7-A2E8-D107A5962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994775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90000"/>
              </a:lnSpc>
              <a:buFont typeface="Wingdings" panose="05000000000000000000" pitchFamily="2" charset="2"/>
              <a:buNone/>
            </a:pPr>
            <a:r>
              <a:rPr lang="en-GB" altLang="en-US"/>
              <a:t>	However, this extrapolated and subjectively estimated probability, only recommended for radiation protection purposes, has been used to calculate                                                                                                                 </a:t>
            </a:r>
            <a:r>
              <a:rPr lang="en-GB" altLang="en-US">
                <a:solidFill>
                  <a:srgbClr val="FFFF00"/>
                </a:solidFill>
              </a:rPr>
              <a:t>factual health effects attributable to low doses</a:t>
            </a:r>
            <a:r>
              <a:rPr lang="en-GB" altLang="en-US"/>
              <a:t>. </a:t>
            </a:r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082" name="Picture 2" descr="ag00566_">
            <a:extLst>
              <a:ext uri="{FF2B5EF4-FFF2-40B4-BE49-F238E27FC236}">
                <a16:creationId xmlns:a16="http://schemas.microsoft.com/office/drawing/2014/main" id="{6192C1B0-EE30-43EC-A7DF-7A10C3230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063"/>
            <a:ext cx="1905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3D9B7E3D-3DBD-4D82-BD86-73D0844B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2188"/>
            <a:ext cx="373697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526084" name="Text Box 4">
            <a:extLst>
              <a:ext uri="{FF2B5EF4-FFF2-40B4-BE49-F238E27FC236}">
                <a16:creationId xmlns:a16="http://schemas.microsoft.com/office/drawing/2014/main" id="{F488B8EC-6B15-4795-A9DB-DD71E531F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907088"/>
            <a:ext cx="2105025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ES_tradnl" altLang="es-AR" sz="2800">
                <a:solidFill>
                  <a:srgbClr val="FFFF00"/>
                </a:solidFill>
                <a:sym typeface="Symbol" pitchFamily="18" charset="2"/>
              </a:rPr>
              <a:t>Discharges</a:t>
            </a:r>
          </a:p>
        </p:txBody>
      </p:sp>
      <p:sp>
        <p:nvSpPr>
          <p:cNvPr id="4526085" name="AutoShape 5" descr="20%">
            <a:extLst>
              <a:ext uri="{FF2B5EF4-FFF2-40B4-BE49-F238E27FC236}">
                <a16:creationId xmlns:a16="http://schemas.microsoft.com/office/drawing/2014/main" id="{DB9A6B0F-4CA9-4B46-A6ED-5C591EF77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68275"/>
            <a:ext cx="7866063" cy="19161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pattFill prst="pct20">
            <a:fgClr>
              <a:srgbClr val="BFFFDF"/>
            </a:fgClr>
            <a:bgClr>
              <a:schemeClr val="bg2"/>
            </a:bgClr>
          </a:pattFill>
          <a:ln w="9525" cap="sq">
            <a:pattFill prst="pct10">
              <a:fgClr>
                <a:srgbClr val="BFFFDF"/>
              </a:fgClr>
              <a:bgClr>
                <a:schemeClr val="bg2"/>
              </a:bgClr>
            </a:patt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800">
                <a:solidFill>
                  <a:srgbClr val="FFFF00"/>
                </a:solidFill>
                <a:sym typeface="Symbol" pitchFamily="18" charset="2"/>
              </a:rPr>
              <a:t>Modeling</a:t>
            </a:r>
          </a:p>
        </p:txBody>
      </p:sp>
      <p:pic>
        <p:nvPicPr>
          <p:cNvPr id="2429954" name="Picture 2">
            <a:extLst>
              <a:ext uri="{FF2B5EF4-FFF2-40B4-BE49-F238E27FC236}">
                <a16:creationId xmlns:a16="http://schemas.microsoft.com/office/drawing/2014/main" id="{C5589596-0FAD-4565-B402-420042E3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71663"/>
            <a:ext cx="36576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087" name="Text Box 7">
            <a:extLst>
              <a:ext uri="{FF2B5EF4-FFF2-40B4-BE49-F238E27FC236}">
                <a16:creationId xmlns:a16="http://schemas.microsoft.com/office/drawing/2014/main" id="{B3E1B94C-7B38-49BB-A106-F0E521CF4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4862513"/>
            <a:ext cx="29956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ES_tradnl" altLang="es-AR" sz="2800">
                <a:solidFill>
                  <a:srgbClr val="FFFF00"/>
                </a:solidFill>
                <a:sym typeface="Symbol" pitchFamily="18" charset="2"/>
              </a:rPr>
              <a:t>Collective doses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2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2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2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2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084" grpId="0"/>
      <p:bldP spid="4526085" grpId="0" animBg="1"/>
      <p:bldP spid="45260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4 Marcador de fecha">
            <a:extLst>
              <a:ext uri="{FF2B5EF4-FFF2-40B4-BE49-F238E27FC236}">
                <a16:creationId xmlns:a16="http://schemas.microsoft.com/office/drawing/2014/main" id="{6D4E0705-DAEA-425D-90E1-BF2443362EC9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6475413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s-AR" sz="900">
              <a:solidFill>
                <a:srgbClr val="FFFF00"/>
              </a:solidFill>
              <a:sym typeface="Symbol" pitchFamily="18" charset="2"/>
            </a:endParaRPr>
          </a:p>
        </p:txBody>
      </p:sp>
      <p:pic>
        <p:nvPicPr>
          <p:cNvPr id="2429954" name="Picture 2">
            <a:extLst>
              <a:ext uri="{FF2B5EF4-FFF2-40B4-BE49-F238E27FC236}">
                <a16:creationId xmlns:a16="http://schemas.microsoft.com/office/drawing/2014/main" id="{7033E4B4-E538-48DA-9930-F60E0269CBA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77963"/>
            <a:ext cx="2736850" cy="203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28132" name="Rectangle 4">
            <a:extLst>
              <a:ext uri="{FF2B5EF4-FFF2-40B4-BE49-F238E27FC236}">
                <a16:creationId xmlns:a16="http://schemas.microsoft.com/office/drawing/2014/main" id="{412464CF-96E9-4CA2-BDEA-E5024D5481F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856163"/>
            <a:ext cx="9144000" cy="665162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s-ES_tradnl" altLang="es-AR" sz="2400">
                <a:solidFill>
                  <a:srgbClr val="FFFF00"/>
                </a:solidFill>
              </a:rPr>
              <a:t>Collective Dose x Nominal Risk Coefficient = Nominal Deaths </a:t>
            </a:r>
          </a:p>
        </p:txBody>
      </p:sp>
      <p:sp>
        <p:nvSpPr>
          <p:cNvPr id="4528133" name="Text Box 5">
            <a:extLst>
              <a:ext uri="{FF2B5EF4-FFF2-40B4-BE49-F238E27FC236}">
                <a16:creationId xmlns:a16="http://schemas.microsoft.com/office/drawing/2014/main" id="{5E675DB5-D075-4A93-8C42-E2E89EDC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2044700"/>
            <a:ext cx="1231900" cy="519113"/>
          </a:xfrm>
          <a:prstGeom prst="rect">
            <a:avLst/>
          </a:prstGeom>
          <a:noFill/>
          <a:ln w="9525" cap="sq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ES_tradnl" altLang="es-AR" sz="2800" dirty="0">
                <a:solidFill>
                  <a:srgbClr val="FFFF00"/>
                </a:solidFill>
                <a:sym typeface="Symbol" pitchFamily="18" charset="2"/>
              </a:rPr>
              <a:t>5%/Sv</a:t>
            </a:r>
          </a:p>
        </p:txBody>
      </p:sp>
      <p:sp>
        <p:nvSpPr>
          <p:cNvPr id="4528134" name="Text Box 6">
            <a:extLst>
              <a:ext uri="{FF2B5EF4-FFF2-40B4-BE49-F238E27FC236}">
                <a16:creationId xmlns:a16="http://schemas.microsoft.com/office/drawing/2014/main" id="{758B0AA4-C8E5-45FD-818C-38C098CF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8" y="2082800"/>
            <a:ext cx="455612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s-AR">
                <a:solidFill>
                  <a:srgbClr val="FFFF00"/>
                </a:solidFill>
                <a:sym typeface="Symbol" pitchFamily="18" charset="2"/>
              </a:rPr>
              <a:t>X</a:t>
            </a:r>
          </a:p>
        </p:txBody>
      </p:sp>
      <p:sp>
        <p:nvSpPr>
          <p:cNvPr id="4528135" name="Text Box 7">
            <a:extLst>
              <a:ext uri="{FF2B5EF4-FFF2-40B4-BE49-F238E27FC236}">
                <a16:creationId xmlns:a16="http://schemas.microsoft.com/office/drawing/2014/main" id="{C2AAC768-8089-4C75-8AA1-192604D85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2079625"/>
            <a:ext cx="422275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s-AR">
                <a:solidFill>
                  <a:srgbClr val="FFFF00"/>
                </a:solidFill>
                <a:sym typeface="Symbol" pitchFamily="18" charset="2"/>
              </a:rPr>
              <a:t>=</a:t>
            </a:r>
          </a:p>
        </p:txBody>
      </p:sp>
      <p:pic>
        <p:nvPicPr>
          <p:cNvPr id="4528136" name="Picture 8" descr="MCj01496110000[1]">
            <a:extLst>
              <a:ext uri="{FF2B5EF4-FFF2-40B4-BE49-F238E27FC236}">
                <a16:creationId xmlns:a16="http://schemas.microsoft.com/office/drawing/2014/main" id="{3E5ABC52-4343-4D32-BBA0-3AAE5F64EEB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263" y="1531938"/>
            <a:ext cx="2852737" cy="1793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2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2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2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8132" grpId="0" build="p"/>
      <p:bldP spid="4528133" grpId="0" animBg="1"/>
      <p:bldP spid="4528134" grpId="0"/>
      <p:bldP spid="45281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6E75DAE-D37B-4774-8218-400DF5F7D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80000"/>
              </a:lnSpc>
              <a:buFont typeface="Wingdings" panose="05000000000000000000" pitchFamily="2" charset="2"/>
              <a:buNone/>
            </a:pPr>
            <a:r>
              <a:rPr lang="en-GB" altLang="en-US"/>
              <a:t>	Theoretical assessments of effects based on such assertion have been widely performed by scientists and academies</a:t>
            </a:r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2530EE3-0B40-439F-A390-B08EB0CB98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es-AR"/>
              <a:t>,   </a:t>
            </a:r>
          </a:p>
        </p:txBody>
      </p:sp>
      <p:sp>
        <p:nvSpPr>
          <p:cNvPr id="103426" name="2 Marcador de número de diapositiva">
            <a:extLst>
              <a:ext uri="{FF2B5EF4-FFF2-40B4-BE49-F238E27FC236}">
                <a16:creationId xmlns:a16="http://schemas.microsoft.com/office/drawing/2014/main" id="{45C17F55-7301-489A-9699-9EFC114D4B30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4D835ECC-6237-4E0A-8529-81A9E63580C2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sp>
        <p:nvSpPr>
          <p:cNvPr id="103427" name="1 Marcador de fecha">
            <a:extLst>
              <a:ext uri="{FF2B5EF4-FFF2-40B4-BE49-F238E27FC236}">
                <a16:creationId xmlns:a16="http://schemas.microsoft.com/office/drawing/2014/main" id="{E5ACC2FA-41C8-4B2C-944F-B046FE62E3B7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/>
              <a:buChar char="u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endParaRPr lang="es-AR" altLang="es-AR" sz="90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26629" name="Picture 2" descr="51Ln5Z7HcbL">
            <a:extLst>
              <a:ext uri="{FF2B5EF4-FFF2-40B4-BE49-F238E27FC236}">
                <a16:creationId xmlns:a16="http://schemas.microsoft.com/office/drawing/2014/main" id="{B2A86BF2-AF40-48D3-BE8F-E390D5114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6700"/>
            <a:ext cx="3376612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3">
            <a:extLst>
              <a:ext uri="{FF2B5EF4-FFF2-40B4-BE49-F238E27FC236}">
                <a16:creationId xmlns:a16="http://schemas.microsoft.com/office/drawing/2014/main" id="{446DCC40-AAA8-4AEC-AA76-F7C6EE6E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166688"/>
            <a:ext cx="5367337" cy="4767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ja-JP" sz="2000">
              <a:solidFill>
                <a:srgbClr val="FFFF00"/>
              </a:solidFill>
              <a:ea typeface="MS PGothic" pitchFamily="34" charset="-128"/>
              <a:sym typeface="Symbol" pitchFamily="18" charset="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ja-JP" sz="4400">
                <a:solidFill>
                  <a:srgbClr val="FFFFFF"/>
                </a:solidFill>
                <a:ea typeface="MS PGothic" pitchFamily="34" charset="-128"/>
                <a:sym typeface="Symbol" pitchFamily="18" charset="2"/>
              </a:rPr>
              <a:t>Annals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ja-JP" sz="4400">
                <a:solidFill>
                  <a:srgbClr val="FFFFFF"/>
                </a:solidFill>
                <a:ea typeface="MS PGothic" pitchFamily="34" charset="-128"/>
                <a:sym typeface="Symbol" pitchFamily="18" charset="2"/>
              </a:rPr>
              <a:t>of the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ja-JP" sz="4400">
                <a:solidFill>
                  <a:srgbClr val="FFFFFF"/>
                </a:solidFill>
                <a:ea typeface="MS PGothic" pitchFamily="34" charset="-128"/>
                <a:sym typeface="Symbol" pitchFamily="18" charset="2"/>
              </a:rPr>
              <a:t>New York Academy of Sciences</a:t>
            </a:r>
            <a:endParaRPr lang="en-US" altLang="ja-JP" sz="2400">
              <a:solidFill>
                <a:srgbClr val="FFFF00"/>
              </a:solidFill>
              <a:ea typeface="MS PGothic" pitchFamily="34" charset="-128"/>
              <a:sym typeface="Symbol" pitchFamily="18" charset="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s-AR" sz="1600">
              <a:solidFill>
                <a:srgbClr val="FFFF00"/>
              </a:solidFill>
              <a:ea typeface="MS PGothic" pitchFamily="34" charset="-128"/>
              <a:sym typeface="Symbol" pitchFamily="18" charset="2"/>
            </a:endParaRPr>
          </a:p>
        </p:txBody>
      </p:sp>
      <p:sp>
        <p:nvSpPr>
          <p:cNvPr id="103430" name="Text Box 4">
            <a:extLst>
              <a:ext uri="{FF2B5EF4-FFF2-40B4-BE49-F238E27FC236}">
                <a16:creationId xmlns:a16="http://schemas.microsoft.com/office/drawing/2014/main" id="{5A8F23E7-60BD-4549-9A7B-1E7CB98C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5688"/>
            <a:ext cx="9144000" cy="1992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i="1">
                <a:solidFill>
                  <a:srgbClr val="FFFFFF"/>
                </a:solidFill>
                <a:sym typeface="Symbol" pitchFamily="18" charset="2"/>
              </a:rPr>
              <a:t>It conclude</a:t>
            </a:r>
            <a:r>
              <a:rPr lang="es-AR" altLang="es-AR" i="1">
                <a:solidFill>
                  <a:srgbClr val="FFFFFF"/>
                </a:solidFill>
                <a:sym typeface="Symbol" pitchFamily="18" charset="2"/>
              </a:rPr>
              <a:t>d</a:t>
            </a:r>
            <a:r>
              <a:rPr lang="en-US" altLang="es-AR" i="1">
                <a:solidFill>
                  <a:srgbClr val="FFFFFF"/>
                </a:solidFill>
                <a:sym typeface="Symbol" pitchFamily="18" charset="2"/>
              </a:rPr>
              <a:t> that                                                                                               </a:t>
            </a:r>
            <a:r>
              <a:rPr lang="en-US" altLang="es-AR" i="1">
                <a:solidFill>
                  <a:srgbClr val="FFFF00"/>
                </a:solidFill>
                <a:sym typeface="Symbol" pitchFamily="18" charset="2"/>
              </a:rPr>
              <a:t>some </a:t>
            </a:r>
            <a:r>
              <a:rPr lang="en-US" altLang="es-AR" i="1" u="sng">
                <a:solidFill>
                  <a:srgbClr val="FFFF00"/>
                </a:solidFill>
                <a:sym typeface="Symbol" pitchFamily="18" charset="2"/>
              </a:rPr>
              <a:t>985,000</a:t>
            </a:r>
            <a:r>
              <a:rPr lang="en-US" altLang="es-AR" i="1">
                <a:solidFill>
                  <a:srgbClr val="FFFF00"/>
                </a:solidFill>
                <a:sym typeface="Symbol" pitchFamily="18" charset="2"/>
              </a:rPr>
              <a:t> people </a:t>
            </a:r>
            <a:r>
              <a:rPr lang="es-AR" altLang="es-AR" i="1">
                <a:solidFill>
                  <a:srgbClr val="FFFF00"/>
                </a:solidFill>
                <a:sym typeface="Symbol" pitchFamily="18" charset="2"/>
              </a:rPr>
              <a:t>died</a:t>
            </a:r>
            <a:r>
              <a:rPr lang="en-US" altLang="es-AR" i="1">
                <a:solidFill>
                  <a:srgbClr val="FFFF00"/>
                </a:solidFill>
                <a:sym typeface="Symbol" pitchFamily="18" charset="2"/>
              </a:rPr>
              <a:t> of cancer attributable to the Chernobyl accident!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35E5C56-0D1D-4E6B-BDCC-555F0BEB2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altLang="ja-JP">
                <a:ea typeface="MS PGothic" panose="020B0600070205080204" pitchFamily="34" charset="-128"/>
              </a:rPr>
              <a:t>This misuse has been an epistemological error amply discussed in the literature.</a:t>
            </a:r>
          </a:p>
          <a:p>
            <a:pPr eaLnBrk="1" hangingPunct="1">
              <a:lnSpc>
                <a:spcPct val="200000"/>
              </a:lnSpc>
            </a:pPr>
            <a:r>
              <a:rPr lang="en-GB" altLang="ja-JP">
                <a:ea typeface="MS PGothic" panose="020B0600070205080204" pitchFamily="34" charset="-128"/>
              </a:rPr>
              <a:t>Such blunder caused much damage and had triggered calls for action….   ….including this Conference</a:t>
            </a: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94B3018-D264-4D5F-97CF-188E8B5FA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We face a conundrum</a:t>
            </a:r>
          </a:p>
        </p:txBody>
      </p:sp>
      <p:pic>
        <p:nvPicPr>
          <p:cNvPr id="9219" name="Picture 5" descr="Resultado de imagen de Conundrum">
            <a:extLst>
              <a:ext uri="{FF2B5EF4-FFF2-40B4-BE49-F238E27FC236}">
                <a16:creationId xmlns:a16="http://schemas.microsoft.com/office/drawing/2014/main" id="{8B91760F-A543-47A9-8AB9-2C697C5E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8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9BE4152E-70F3-46DE-9121-94659AAA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0888" y="109538"/>
            <a:ext cx="10464801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F99CE88C-3B0A-4D2C-8CAA-1CBDFF5D2BA2}"/>
              </a:ext>
            </a:extLst>
          </p:cNvPr>
          <p:cNvSpPr/>
          <p:nvPr/>
        </p:nvSpPr>
        <p:spPr>
          <a:xfrm>
            <a:off x="3519488" y="5076825"/>
            <a:ext cx="1863725" cy="312738"/>
          </a:xfrm>
          <a:prstGeom prst="rect">
            <a:avLst/>
          </a:prstGeom>
          <a:solidFill>
            <a:srgbClr val="211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/>
              <a:buChar char="u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s-AR" altLang="es-AR" sz="280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67588" name="5 CuadroTexto">
            <a:extLst>
              <a:ext uri="{FF2B5EF4-FFF2-40B4-BE49-F238E27FC236}">
                <a16:creationId xmlns:a16="http://schemas.microsoft.com/office/drawing/2014/main" id="{04CFC64D-4EC8-4709-BB50-711A222E0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908050"/>
            <a:ext cx="21590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altLang="es-AR">
                <a:solidFill>
                  <a:schemeClr val="accent1"/>
                </a:solidFill>
                <a:sym typeface="Symbol" panose="05050102010706020507" pitchFamily="18" charset="2"/>
              </a:rPr>
              <a:t>News from the United Nations!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7DA0CCF5-7736-405E-AE07-C889F7E4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4875213"/>
            <a:ext cx="5934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ym typeface="Symbol" panose="05050102010706020507" pitchFamily="18" charset="2"/>
              </a:rPr>
              <a:t>TO RESOLVE THE CONUNDRUM?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5603C2E-22CF-410A-BF5C-D1982E4B74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20000"/>
              </a:lnSpc>
              <a:buFont typeface="Wingdings" panose="05000000000000000000" pitchFamily="2" charset="2"/>
              <a:buNone/>
            </a:pPr>
            <a:r>
              <a:rPr lang="en-GB" altLang="en-US"/>
              <a:t>	Few years ago, the United Nations General Assembly (UNGA) decided tackling the objective attribution to radiation of factual health effects </a:t>
            </a:r>
            <a:r>
              <a:rPr lang="en-GB" altLang="en-US" i="1"/>
              <a:t>vis-à-vis</a:t>
            </a:r>
            <a:r>
              <a:rPr lang="en-GB" altLang="en-US"/>
              <a:t> the subjective inference of potential radiation risks. </a:t>
            </a:r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FA909337-F6CF-4172-8248-6B4E822FE4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9225" y="558800"/>
            <a:ext cx="8845550" cy="5965825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s-AR" altLang="es-AR" sz="2800"/>
              <a:t>A recent</a:t>
            </a:r>
            <a:r>
              <a:rPr lang="en-US" altLang="es-AR" sz="2800"/>
              <a:t> </a:t>
            </a:r>
            <a:r>
              <a:rPr lang="en-US" altLang="es-AR" sz="2800" i="1">
                <a:solidFill>
                  <a:srgbClr val="FFFF00"/>
                </a:solidFill>
              </a:rPr>
              <a:t>report</a:t>
            </a:r>
            <a:r>
              <a:rPr lang="en-US" altLang="es-AR" sz="2800"/>
              <a:t> from the </a:t>
            </a:r>
            <a:r>
              <a:rPr lang="en-US" altLang="es-AR" sz="2800" i="1">
                <a:solidFill>
                  <a:srgbClr val="FFFF00"/>
                </a:solidFill>
              </a:rPr>
              <a:t>United Nations </a:t>
            </a:r>
            <a:r>
              <a:rPr lang="es-AR" altLang="es-AR" sz="2800"/>
              <a:t>is</a:t>
            </a:r>
            <a:r>
              <a:rPr lang="en-US" altLang="es-AR" sz="2800"/>
              <a:t> providing fresh information on</a:t>
            </a:r>
            <a:r>
              <a:rPr lang="es-AR" altLang="es-AR" sz="2800"/>
              <a:t> this conundrum</a:t>
            </a:r>
            <a:r>
              <a:rPr lang="en-US" altLang="es-AR" sz="2800"/>
              <a:t>.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s-AR" sz="2800"/>
              <a:t>The reports </a:t>
            </a:r>
            <a:r>
              <a:rPr lang="es-AR" altLang="es-AR" sz="2800"/>
              <a:t>are</a:t>
            </a:r>
            <a:r>
              <a:rPr lang="en-US" altLang="es-AR" sz="2800"/>
              <a:t> from a prestigious body of the </a:t>
            </a:r>
            <a:r>
              <a:rPr lang="en-US" altLang="es-AR" sz="2800" i="1">
                <a:solidFill>
                  <a:srgbClr val="FFFF00"/>
                </a:solidFill>
              </a:rPr>
              <a:t>UN General Assembly</a:t>
            </a:r>
            <a:r>
              <a:rPr lang="en-US" altLang="es-AR" sz="2800"/>
              <a:t>: </a:t>
            </a:r>
            <a:endParaRPr lang="en-US" altLang="es-AR">
              <a:solidFill>
                <a:srgbClr val="FFFF00"/>
              </a:solidFill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es-AR">
                <a:solidFill>
                  <a:srgbClr val="FFFF00"/>
                </a:solidFill>
              </a:rPr>
              <a:t>The United Nations Scientific Committee on the Effects of Atomic Radiation </a:t>
            </a:r>
          </a:p>
        </p:txBody>
      </p:sp>
      <p:sp>
        <p:nvSpPr>
          <p:cNvPr id="30723" name="2 Marcador de número de diapositiva">
            <a:extLst>
              <a:ext uri="{FF2B5EF4-FFF2-40B4-BE49-F238E27FC236}">
                <a16:creationId xmlns:a16="http://schemas.microsoft.com/office/drawing/2014/main" id="{40F96D8F-B4F6-4D7C-8F32-DD37A5E800F8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88EF780-06EF-4D00-B433-271C9CE93076}" type="slidenum">
              <a:rPr lang="es-ES_tradnl" altLang="es-AR" sz="900">
                <a:solidFill>
                  <a:srgbClr val="FFFF00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s-ES_tradnl" altLang="es-AR" sz="900">
              <a:solidFill>
                <a:srgbClr val="FFFF00"/>
              </a:solidFill>
              <a:sym typeface="Symbol" panose="05050102010706020507" pitchFamily="18" charset="2"/>
            </a:endParaRPr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AF4A0933-9553-4F6C-94F4-178EC19A9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4954588"/>
            <a:ext cx="2006600" cy="1606550"/>
          </a:xfrm>
          <a:prstGeom prst="rect">
            <a:avLst/>
          </a:prstGeom>
          <a:noFill/>
          <a:ln w="7620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>
            <a:extLst>
              <a:ext uri="{FF2B5EF4-FFF2-40B4-BE49-F238E27FC236}">
                <a16:creationId xmlns:a16="http://schemas.microsoft.com/office/drawing/2014/main" id="{8EC5857F-55D4-412F-82F0-7BD71E26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840038"/>
            <a:ext cx="516890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6A0FC8C8-AC69-4C6C-8FC1-B50662C8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68263"/>
            <a:ext cx="28336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Flecha abajo">
            <a:extLst>
              <a:ext uri="{FF2B5EF4-FFF2-40B4-BE49-F238E27FC236}">
                <a16:creationId xmlns:a16="http://schemas.microsoft.com/office/drawing/2014/main" id="{2431B406-A9D4-46BB-AA2A-6AE6C98D5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5" y="2327275"/>
            <a:ext cx="1541463" cy="5127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33"/>
          </a:solidFill>
          <a:ln w="9525" cap="sq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/>
              <a:buChar char="u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/>
              <a:buChar char="è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endParaRPr lang="es-AR" altLang="es-AR" sz="280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72709" name="2 CuadroTexto">
            <a:extLst>
              <a:ext uri="{FF2B5EF4-FFF2-40B4-BE49-F238E27FC236}">
                <a16:creationId xmlns:a16="http://schemas.microsoft.com/office/drawing/2014/main" id="{3CEC10EE-BC15-4FAB-BA3C-822581565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6248400"/>
            <a:ext cx="749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altLang="es-AR" sz="3600">
                <a:solidFill>
                  <a:srgbClr val="FFFF00"/>
                </a:solidFill>
                <a:sym typeface="Symbol" panose="05050102010706020507" pitchFamily="18" charset="2"/>
              </a:rPr>
              <a:t>UN General Assembly: 193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27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28F2BF5-0130-4943-A058-3C4F0F2E6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6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	UNSCEAR published                                                      (and the UN recognized)                                                       a comprehensive report that reflects an evolving paradigm.</a:t>
            </a:r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44144D2-D481-4040-BFFE-727E9823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88"/>
            <a:ext cx="91059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9892AB29-E11B-414B-B012-D47CBFCDE2ED}"/>
              </a:ext>
            </a:extLst>
          </p:cNvPr>
          <p:cNvSpPr/>
          <p:nvPr/>
        </p:nvSpPr>
        <p:spPr>
          <a:xfrm>
            <a:off x="163513" y="4886325"/>
            <a:ext cx="8843962" cy="585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s-AR" altLang="es-AR" sz="2800">
              <a:solidFill>
                <a:srgbClr val="FFFFFF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>
            <a:extLst>
              <a:ext uri="{FF2B5EF4-FFF2-40B4-BE49-F238E27FC236}">
                <a16:creationId xmlns:a16="http://schemas.microsoft.com/office/drawing/2014/main" id="{B0AFE374-C213-48B6-A131-FCAF58FD19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6A4B59C-AC7E-4472-826C-CEA032EE82AA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94136767-8D68-4804-A64B-139DE332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id="{61E06A4B-B3D1-4913-8CA2-39BCA1C3E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566738"/>
            <a:ext cx="0" cy="6291262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387A0BD-24FC-4F56-A8E3-0C26E1E24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10200"/>
            <a:ext cx="5334000" cy="1447800"/>
          </a:xfrm>
          <a:custGeom>
            <a:avLst/>
            <a:gdLst>
              <a:gd name="T0" fmla="*/ 987901250 w 21600"/>
              <a:gd name="T1" fmla="*/ 0 h 21600"/>
              <a:gd name="T2" fmla="*/ 0 w 21600"/>
              <a:gd name="T3" fmla="*/ 48521408 h 21600"/>
              <a:gd name="T4" fmla="*/ 987901250 w 21600"/>
              <a:gd name="T5" fmla="*/ 97042817 h 21600"/>
              <a:gd name="T6" fmla="*/ 1317201667 w 21600"/>
              <a:gd name="T7" fmla="*/ 485214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33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AR" kern="0" dirty="0">
                <a:cs typeface="+mn-cs"/>
              </a:rPr>
              <a:t>Objective facts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32B7CA25-0569-442B-8307-0D95E51EE81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28600" y="5410200"/>
            <a:ext cx="3581400" cy="1447800"/>
          </a:xfrm>
          <a:custGeom>
            <a:avLst/>
            <a:gdLst>
              <a:gd name="T0" fmla="*/ 445362012 w 21600"/>
              <a:gd name="T1" fmla="*/ 0 h 21600"/>
              <a:gd name="T2" fmla="*/ 0 w 21600"/>
              <a:gd name="T3" fmla="*/ 48521408 h 21600"/>
              <a:gd name="T4" fmla="*/ 445362012 w 21600"/>
              <a:gd name="T5" fmla="*/ 97042817 h 21600"/>
              <a:gd name="T6" fmla="*/ 593816017 w 21600"/>
              <a:gd name="T7" fmla="*/ 485214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33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AR" kern="0" dirty="0">
                <a:cs typeface="+mn-cs"/>
              </a:rPr>
              <a:t>Subjective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AR" kern="0" dirty="0">
                <a:cs typeface="+mn-cs"/>
              </a:rPr>
              <a:t>conjectures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32BED382-352B-47EB-BE7B-B3CDAF0AD5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B64461D-8BA5-40AF-B158-A1966F681245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31004F48-F712-4BBB-BE1D-D5AAB3D0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Line 3">
            <a:extLst>
              <a:ext uri="{FF2B5EF4-FFF2-40B4-BE49-F238E27FC236}">
                <a16:creationId xmlns:a16="http://schemas.microsoft.com/office/drawing/2014/main" id="{1E5D6BFA-018B-4BE4-B498-FD2FD4DC9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566738"/>
            <a:ext cx="0" cy="6291262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CCEABFE-F09C-4C08-9EE3-FE07238E5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10200"/>
            <a:ext cx="5334000" cy="1447800"/>
          </a:xfrm>
          <a:custGeom>
            <a:avLst/>
            <a:gdLst>
              <a:gd name="T0" fmla="*/ 987901250 w 21600"/>
              <a:gd name="T1" fmla="*/ 0 h 21600"/>
              <a:gd name="T2" fmla="*/ 0 w 21600"/>
              <a:gd name="T3" fmla="*/ 48521408 h 21600"/>
              <a:gd name="T4" fmla="*/ 987901250 w 21600"/>
              <a:gd name="T5" fmla="*/ 97042817 h 21600"/>
              <a:gd name="T6" fmla="*/ 1317201667 w 21600"/>
              <a:gd name="T7" fmla="*/ 485214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33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AR" sz="3200" kern="0" dirty="0">
                <a:cs typeface="+mn-cs"/>
              </a:rPr>
              <a:t>Objective facts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BA86A79-9523-4E1B-A54F-2A6CCD00ECF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28600" y="5410200"/>
            <a:ext cx="3581400" cy="1447800"/>
          </a:xfrm>
          <a:custGeom>
            <a:avLst/>
            <a:gdLst>
              <a:gd name="T0" fmla="*/ 445362012 w 21600"/>
              <a:gd name="T1" fmla="*/ 0 h 21600"/>
              <a:gd name="T2" fmla="*/ 0 w 21600"/>
              <a:gd name="T3" fmla="*/ 48521408 h 21600"/>
              <a:gd name="T4" fmla="*/ 445362012 w 21600"/>
              <a:gd name="T5" fmla="*/ 97042817 h 21600"/>
              <a:gd name="T6" fmla="*/ 593816017 w 21600"/>
              <a:gd name="T7" fmla="*/ 485214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33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itchFamily="34" charset="0"/>
                <a:sym typeface="Symbol" pitchFamily="18" charset="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AR" kern="0" dirty="0">
                <a:cs typeface="+mn-cs"/>
              </a:rPr>
              <a:t>Subjective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AR" kern="0" dirty="0">
                <a:cs typeface="+mn-cs"/>
              </a:rPr>
              <a:t>conjectures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3F46B92-313A-478C-9EF6-ED1727A4FAE7}"/>
              </a:ext>
            </a:extLst>
          </p:cNvPr>
          <p:cNvSpPr txBox="1">
            <a:spLocks noChangeArrowheads="1"/>
          </p:cNvSpPr>
          <p:nvPr/>
        </p:nvSpPr>
        <p:spPr bwMode="auto">
          <a:xfrm rot="-1332805">
            <a:off x="120650" y="2987675"/>
            <a:ext cx="3036888" cy="1031875"/>
          </a:xfrm>
          <a:prstGeom prst="rect">
            <a:avLst/>
          </a:prstGeom>
          <a:solidFill>
            <a:srgbClr val="FF0033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800">
                <a:solidFill>
                  <a:srgbClr val="FFFF00"/>
                </a:solidFill>
                <a:sym typeface="Symbol" pitchFamily="18" charset="2"/>
              </a:rPr>
              <a:t>Subjective infer</a:t>
            </a:r>
            <a:r>
              <a:rPr lang="es-AR" altLang="es-AR" sz="2800">
                <a:solidFill>
                  <a:srgbClr val="FFFF00"/>
                </a:solidFill>
                <a:sym typeface="Symbol" pitchFamily="18" charset="2"/>
              </a:rPr>
              <a:t>ences</a:t>
            </a:r>
            <a:r>
              <a:rPr lang="en-US" altLang="es-AR" sz="2800">
                <a:solidFill>
                  <a:srgbClr val="FFFF00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00A73B69-CFB9-4D99-BD21-4811284044CF}"/>
              </a:ext>
            </a:extLst>
          </p:cNvPr>
          <p:cNvSpPr txBox="1">
            <a:spLocks noChangeArrowheads="1"/>
          </p:cNvSpPr>
          <p:nvPr/>
        </p:nvSpPr>
        <p:spPr bwMode="auto">
          <a:xfrm rot="-1332805">
            <a:off x="4929188" y="2544763"/>
            <a:ext cx="3659187" cy="1031875"/>
          </a:xfrm>
          <a:prstGeom prst="rect">
            <a:avLst/>
          </a:prstGeom>
          <a:solidFill>
            <a:srgbClr val="FF0033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2800">
                <a:solidFill>
                  <a:srgbClr val="FFFF00"/>
                </a:solidFill>
                <a:sym typeface="Symbol" pitchFamily="18" charset="2"/>
              </a:rPr>
              <a:t>Objective attribut</a:t>
            </a:r>
            <a:r>
              <a:rPr lang="es-AR" altLang="es-AR" sz="2800">
                <a:solidFill>
                  <a:srgbClr val="FFFF00"/>
                </a:solidFill>
                <a:sym typeface="Symbol" pitchFamily="18" charset="2"/>
              </a:rPr>
              <a:t>ion of</a:t>
            </a:r>
            <a:r>
              <a:rPr lang="en-US" altLang="es-AR" sz="2800">
                <a:solidFill>
                  <a:srgbClr val="FFFF00"/>
                </a:solidFill>
                <a:sym typeface="Symbol" pitchFamily="18" charset="2"/>
              </a:rPr>
              <a:t> effects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46F298A-9AD3-4318-B031-5850048C9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060575"/>
            <a:ext cx="8845550" cy="45862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The reader digest’s of UNSCEAR outcomes: 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B7AC517C-FFEB-489B-BC5B-AA908E830AE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9225" y="344488"/>
            <a:ext cx="8845550" cy="6302375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es-AR" altLang="es-AR" i="1"/>
              <a:t>H</a:t>
            </a:r>
            <a:r>
              <a:rPr lang="en-US" altLang="es-AR" i="1"/>
              <a:t>ealth effects cannot be attributed to chronic exposure to radiation at levels that are typical of the global average background levels of radiation. </a:t>
            </a:r>
            <a:endParaRPr lang="en-US" altLang="es-A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Resultado de imagen de Why">
            <a:extLst>
              <a:ext uri="{FF2B5EF4-FFF2-40B4-BE49-F238E27FC236}">
                <a16:creationId xmlns:a16="http://schemas.microsoft.com/office/drawing/2014/main" id="{F7F822AD-350D-4A67-8297-6232B69D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D64667D6-D8E4-40E5-89A1-E1935D8B6F3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30200"/>
            <a:ext cx="9144000" cy="6316663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300000"/>
              </a:lnSpc>
            </a:pPr>
            <a:r>
              <a:rPr lang="es-AR" altLang="es-AR" i="1"/>
              <a:t>H</a:t>
            </a:r>
            <a:r>
              <a:rPr lang="en-US" altLang="es-AR" i="1"/>
              <a:t>ereditary effects in human populations cannot be attributed to radiation</a:t>
            </a:r>
            <a:r>
              <a:rPr lang="es-AR" altLang="es-AR" i="1"/>
              <a:t> </a:t>
            </a:r>
            <a:r>
              <a:rPr lang="en-US" altLang="es-AR" i="1"/>
              <a:t>exposure</a:t>
            </a:r>
            <a:r>
              <a:rPr lang="en-US" altLang="es-AR"/>
              <a:t>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1C069E5-23E7-4F1B-89A0-507DF6A1F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994775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en-US" sz="2400"/>
              <a:t>	In short, this evolved paradigm reflect a new international consensus achieved at the highest scientific level within the United Nations system, which: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distinguishes the </a:t>
            </a:r>
            <a:r>
              <a:rPr lang="en-GB" altLang="en-US" sz="2400" u="sng">
                <a:solidFill>
                  <a:srgbClr val="FFFF00"/>
                </a:solidFill>
              </a:rPr>
              <a:t>objective attribution of health effects</a:t>
            </a:r>
            <a:r>
              <a:rPr lang="en-GB" altLang="en-US" sz="2400"/>
              <a:t> to retrospective exposure situations </a:t>
            </a:r>
            <a:r>
              <a:rPr lang="en-GB" altLang="en-US" sz="2400" i="1"/>
              <a:t>from</a:t>
            </a:r>
            <a:r>
              <a:rPr lang="en-GB" altLang="en-US" sz="2400"/>
              <a:t> the </a:t>
            </a:r>
            <a:r>
              <a:rPr lang="en-GB" altLang="en-US" sz="2400" u="sng">
                <a:solidFill>
                  <a:srgbClr val="FFFF00"/>
                </a:solidFill>
              </a:rPr>
              <a:t>subjective inference of plausible risks</a:t>
            </a:r>
            <a:r>
              <a:rPr lang="en-GB" altLang="en-US" sz="2400"/>
              <a:t> from prospective exposure situations; and,</a:t>
            </a:r>
          </a:p>
          <a:p>
            <a:pPr eaLnBrk="1" hangingPunct="1">
              <a:lnSpc>
                <a:spcPct val="90000"/>
              </a:lnSpc>
            </a:pPr>
            <a:endParaRPr lang="en-GB" altLang="ja-JP" sz="2400">
              <a:ea typeface="MS PGothic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ja-JP" sz="2400">
                <a:solidFill>
                  <a:srgbClr val="FFFF00"/>
                </a:solidFill>
                <a:ea typeface="MS PGothic" panose="020B0600070205080204" pitchFamily="34" charset="-128"/>
              </a:rPr>
              <a:t>concludes</a:t>
            </a:r>
            <a:r>
              <a:rPr lang="en-GB" altLang="ja-JP" sz="2400">
                <a:ea typeface="MS PGothic" panose="020B0600070205080204" pitchFamily="34" charset="-128"/>
              </a:rPr>
              <a:t> that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ja-JP" sz="2400">
                <a:solidFill>
                  <a:srgbClr val="FFFF00"/>
                </a:solidFill>
                <a:ea typeface="MS PGothic" panose="020B0600070205080204" pitchFamily="34" charset="-128"/>
              </a:rPr>
              <a:t>increases in the incidence of health effects in populations cannot be attributed to low-doses</a:t>
            </a:r>
            <a:r>
              <a:rPr lang="en-GB" altLang="ja-JP" sz="2400">
                <a:ea typeface="MS PGothic" panose="020B0600070205080204" pitchFamily="34" charset="-128"/>
              </a:rPr>
              <a:t>, but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ja-JP" sz="2400">
                <a:ea typeface="MS PGothic" panose="020B0600070205080204" pitchFamily="34" charset="-128"/>
              </a:rPr>
              <a:t>risk from planned situations may be </a:t>
            </a:r>
            <a:r>
              <a:rPr lang="en-GB" altLang="ja-JP" sz="2400">
                <a:solidFill>
                  <a:srgbClr val="FFFF00"/>
                </a:solidFill>
                <a:ea typeface="MS PGothic" panose="020B0600070205080204" pitchFamily="34" charset="-128"/>
              </a:rPr>
              <a:t>prospectively inferred for purposes of radiation protection</a:t>
            </a:r>
            <a:r>
              <a:rPr lang="en-GB" altLang="ja-JP" sz="2400">
                <a:ea typeface="MS PGothic" panose="020B0600070205080204" pitchFamily="34" charset="-128"/>
              </a:rPr>
              <a:t> and allocation of resources</a:t>
            </a:r>
            <a:r>
              <a:rPr lang="en-US" altLang="ja-JP" sz="2400">
                <a:ea typeface="MS PGothic" panose="020B0600070205080204" pitchFamily="34" charset="-128"/>
              </a:rPr>
              <a:t> </a:t>
            </a:r>
            <a:r>
              <a:rPr lang="en-GB" altLang="ja-JP" sz="2400">
                <a:ea typeface="MS PGothic" panose="020B0600070205080204" pitchFamily="34" charset="-128"/>
              </a:rPr>
              <a:t>.</a:t>
            </a:r>
            <a:r>
              <a:rPr lang="en-GB" altLang="ja-JP" sz="2000">
                <a:ea typeface="MS PGothic" panose="020B0600070205080204" pitchFamily="34" charset="-128"/>
              </a:rPr>
              <a:t> 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AD33156-242B-404A-A9D9-951A360C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260350"/>
            <a:ext cx="8167687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90000"/>
              </a:lnSpc>
              <a:buFont typeface="Wingdings" panose="05000000000000000000" pitchFamily="2" charset="2"/>
              <a:buNone/>
              <a:defRPr/>
            </a:pPr>
            <a:r>
              <a:rPr lang="en-GB" altLang="ja-JP" dirty="0">
                <a:ea typeface="MS PGothic" pitchFamily="34" charset="-128"/>
              </a:rPr>
              <a:t>Then,</a:t>
            </a:r>
          </a:p>
          <a:p>
            <a:pPr eaLnBrk="1" hangingPunct="1">
              <a:lnSpc>
                <a:spcPct val="190000"/>
              </a:lnSpc>
              <a:buFont typeface="Wingdings" panose="05000000000000000000" pitchFamily="2" charset="2"/>
              <a:buNone/>
              <a:defRPr/>
            </a:pPr>
            <a:r>
              <a:rPr lang="en-GB" altLang="ja-JP" dirty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Can science resolve the issue of how to regulate low-radiation doses?</a:t>
            </a:r>
          </a:p>
          <a:p>
            <a:pPr eaLnBrk="1" hangingPunct="1">
              <a:lnSpc>
                <a:spcPct val="190000"/>
              </a:lnSpc>
              <a:buFont typeface="Wingdings" panose="05000000000000000000" pitchFamily="2" charset="2"/>
              <a:buNone/>
              <a:defRPr/>
            </a:pPr>
            <a:r>
              <a:rPr lang="en-GB" altLang="ja-JP" dirty="0">
                <a:ea typeface="MS PGothic" pitchFamily="34" charset="-128"/>
              </a:rPr>
              <a:t>Our suggestion is that science can help but can not resolve the issue </a:t>
            </a:r>
            <a:endParaRPr lang="en-US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181CF9D-E3DF-4CA0-AAEF-DB66EFC77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The objective attribution of health effects to low-dose (whether negative, positive or neutral effects) falls out the remit of the relevant sciences because of </a:t>
            </a:r>
            <a:r>
              <a:rPr lang="en-GB" altLang="ja-JP" sz="3600">
                <a:solidFill>
                  <a:srgbClr val="FFFF00"/>
                </a:solidFill>
                <a:ea typeface="MS PGothic" panose="020B0600070205080204" pitchFamily="34" charset="-128"/>
              </a:rPr>
              <a:t>epistemological limitations</a:t>
            </a:r>
            <a:r>
              <a:rPr lang="en-GB" altLang="ja-JP">
                <a:ea typeface="MS PGothic" panose="020B0600070205080204" pitchFamily="34" charset="-128"/>
              </a:rPr>
              <a:t>. </a:t>
            </a:r>
            <a:endParaRPr lang="en-US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3ECBF6B-E365-4A5E-A0A7-60B23594E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. </a:t>
            </a:r>
            <a:endParaRPr lang="en-US" altLang="en-US"/>
          </a:p>
        </p:txBody>
      </p:sp>
      <p:pic>
        <p:nvPicPr>
          <p:cNvPr id="43011" name="Picture 4" descr="Resultado de imagen de epistemology">
            <a:extLst>
              <a:ext uri="{FF2B5EF4-FFF2-40B4-BE49-F238E27FC236}">
                <a16:creationId xmlns:a16="http://schemas.microsoft.com/office/drawing/2014/main" id="{AB56C6DA-6D65-4F28-958A-E2D718BB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75677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18771F0-9C34-4598-A650-CA1489533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526462" cy="659765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endParaRPr lang="en-GB" altLang="ja-JP" sz="2400" dirty="0">
              <a:solidFill>
                <a:srgbClr val="FFFF00"/>
              </a:solidFill>
              <a:ea typeface="MS PGothic" pitchFamily="34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GB" altLang="ja-JP" sz="2400" dirty="0">
                <a:solidFill>
                  <a:srgbClr val="FFFF00"/>
                </a:solidFill>
                <a:ea typeface="MS PGothic" pitchFamily="34" charset="-128"/>
              </a:rPr>
              <a:t>Radiobiology</a:t>
            </a:r>
            <a:r>
              <a:rPr lang="en-GB" altLang="ja-JP" sz="2400" dirty="0">
                <a:ea typeface="MS PGothic" pitchFamily="34" charset="-128"/>
              </a:rPr>
              <a:t> can provide robustness for subjective inferences of probable outcomes but </a:t>
            </a:r>
            <a:r>
              <a:rPr lang="en-GB" altLang="ja-JP" sz="2400" dirty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cannot attribute </a:t>
            </a:r>
            <a:r>
              <a:rPr lang="en-GB" altLang="ja-JP" sz="2400" dirty="0">
                <a:solidFill>
                  <a:srgbClr val="FFFF00"/>
                </a:solidFill>
                <a:ea typeface="MS PGothic" pitchFamily="34" charset="-128"/>
              </a:rPr>
              <a:t>effects</a:t>
            </a:r>
            <a:r>
              <a:rPr lang="en-GB" altLang="ja-JP" sz="2400" dirty="0">
                <a:ea typeface="MS PGothic" pitchFamily="34" charset="-128"/>
              </a:rPr>
              <a:t>.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GB" altLang="ja-JP" sz="2400" dirty="0">
              <a:ea typeface="MS PGothic" pitchFamily="34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GB" altLang="ja-JP" sz="2400" dirty="0">
                <a:solidFill>
                  <a:srgbClr val="FFFF00"/>
                </a:solidFill>
                <a:ea typeface="MS PGothic" pitchFamily="34" charset="-128"/>
              </a:rPr>
              <a:t>Attribution require</a:t>
            </a:r>
            <a:r>
              <a:rPr lang="en-GB" altLang="ja-JP" sz="2400" dirty="0">
                <a:ea typeface="MS PGothic" pitchFamily="34" charset="-128"/>
              </a:rPr>
              <a:t>:</a:t>
            </a: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ja-JP" sz="2000" dirty="0">
                <a:ea typeface="MS PGothic" pitchFamily="34" charset="-128"/>
              </a:rPr>
              <a:t>For individuals: unambiguous diagnosis from </a:t>
            </a:r>
            <a:r>
              <a:rPr lang="en-GB" altLang="ja-JP" sz="2000" dirty="0" err="1">
                <a:solidFill>
                  <a:srgbClr val="FFFF00"/>
                </a:solidFill>
                <a:ea typeface="MS PGothic" pitchFamily="34" charset="-128"/>
              </a:rPr>
              <a:t>radiopathology</a:t>
            </a:r>
            <a:r>
              <a:rPr lang="en-GB" altLang="ja-JP" sz="2000" dirty="0">
                <a:ea typeface="MS PGothic" pitchFamily="34" charset="-128"/>
              </a:rPr>
              <a:t>                                                                                            (which is impossible at low dose because of the lack of biomarkers)</a:t>
            </a: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ja-JP" sz="2000" dirty="0">
                <a:ea typeface="MS PGothic" pitchFamily="34" charset="-128"/>
              </a:rPr>
              <a:t>For populations: robust conclusions from  </a:t>
            </a:r>
            <a:r>
              <a:rPr lang="en-GB" altLang="ja-JP" sz="2000" dirty="0" err="1">
                <a:solidFill>
                  <a:srgbClr val="FFFF00"/>
                </a:solidFill>
                <a:ea typeface="MS PGothic" pitchFamily="34" charset="-128"/>
              </a:rPr>
              <a:t>radioepidemiology</a:t>
            </a:r>
            <a:r>
              <a:rPr lang="en-GB" altLang="ja-JP" sz="2000" dirty="0">
                <a:ea typeface="MS PGothic" pitchFamily="34" charset="-128"/>
              </a:rPr>
              <a:t>                                                                     (which is impossible at low doses because of statistical constraints)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5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906573B-3C68-4C5A-AC49-1F1F11A3C2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260350"/>
            <a:ext cx="4422775" cy="62642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The low dose conundrum require regulatory rather than scientific solutions, a fact that had been recognized already 20 years ago, but to no avail. </a:t>
            </a:r>
            <a:endParaRPr lang="en-US" altLang="en-US"/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E5BCC35F-A2C8-416D-BECA-B283EE9A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7815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B4DD665-EDCD-40C8-B33F-006A0E581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GB" altLang="ja-JP" sz="6000">
                <a:ea typeface="MS PGothic" panose="020B0600070205080204" pitchFamily="34" charset="-128"/>
              </a:rPr>
              <a:t>Epilogue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GB" altLang="ja-JP" sz="6000">
              <a:ea typeface="MS PGothic" panose="020B0600070205080204" pitchFamily="34" charset="-128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GB" altLang="ja-JP" sz="6000">
                <a:solidFill>
                  <a:srgbClr val="FFFF00"/>
                </a:solidFill>
                <a:ea typeface="MS PGothic" panose="020B0600070205080204" pitchFamily="34" charset="-128"/>
              </a:rPr>
              <a:t>The way ahead</a:t>
            </a:r>
            <a:r>
              <a:rPr lang="en-GB" altLang="ja-JP" sz="6000">
                <a:ea typeface="MS PGothic" panose="020B0600070205080204" pitchFamily="34" charset="-128"/>
              </a:rPr>
              <a:t> </a:t>
            </a:r>
            <a:endParaRPr lang="en-US" altLang="en-US" sz="6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1B14882-0D24-4C59-B6F0-708EB9834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50000"/>
              </a:lnSpc>
              <a:buFont typeface="Wingdings" panose="05000000000000000000" pitchFamily="2" charset="2"/>
              <a:buNone/>
            </a:pPr>
            <a:r>
              <a:rPr lang="en-GB" altLang="en-US"/>
              <a:t>Low-dose protection standards should be based on                                                                                      </a:t>
            </a:r>
            <a:r>
              <a:rPr lang="en-GB" altLang="en-US">
                <a:solidFill>
                  <a:srgbClr val="FFFF00"/>
                </a:solidFill>
              </a:rPr>
              <a:t>legislative and regulatory decisions</a:t>
            </a:r>
            <a:r>
              <a:rPr lang="en-GB" altLang="en-US"/>
              <a:t>                               rather than on                                                                </a:t>
            </a:r>
            <a:r>
              <a:rPr lang="en-GB" altLang="en-US">
                <a:solidFill>
                  <a:srgbClr val="FFFF00"/>
                </a:solidFill>
              </a:rPr>
              <a:t>radiation-response scientific models</a:t>
            </a:r>
            <a:r>
              <a:rPr lang="en-GB" altLang="en-US"/>
              <a:t>. </a:t>
            </a:r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D98A06F-1147-495B-ADB6-3977119F7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The time seems to be ripe:</a:t>
            </a:r>
            <a:endParaRPr lang="en-US" alt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6893053-F661-423B-959A-53F6F2A7F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800"/>
              <a:t>for </a:t>
            </a:r>
            <a:r>
              <a:rPr lang="en-GB" altLang="en-US" sz="2800">
                <a:solidFill>
                  <a:srgbClr val="FFFF00"/>
                </a:solidFill>
              </a:rPr>
              <a:t>legislators</a:t>
            </a:r>
            <a:r>
              <a:rPr lang="en-GB" altLang="en-US" sz="2800"/>
              <a:t> to use the well-established legal concept of ‘</a:t>
            </a:r>
            <a:r>
              <a:rPr lang="en-GB" altLang="en-US" sz="2800" i="1"/>
              <a:t>de minimis non curat lex</a:t>
            </a:r>
            <a:r>
              <a:rPr lang="en-GB" altLang="en-US" sz="2800"/>
              <a:t>’ and </a:t>
            </a:r>
            <a:r>
              <a:rPr lang="en-GB" altLang="en-US" sz="2800">
                <a:solidFill>
                  <a:srgbClr val="FFFF00"/>
                </a:solidFill>
              </a:rPr>
              <a:t>exclude from the law low-dose exposure situations that are unamenable to be controlled</a:t>
            </a:r>
            <a:r>
              <a:rPr lang="en-GB" altLang="en-US" sz="2800"/>
              <a:t>, and 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for </a:t>
            </a:r>
            <a:r>
              <a:rPr lang="en-GB" altLang="en-US" sz="2800">
                <a:solidFill>
                  <a:srgbClr val="FFFF00"/>
                </a:solidFill>
              </a:rPr>
              <a:t>regulators</a:t>
            </a:r>
            <a:r>
              <a:rPr lang="en-GB" altLang="en-US" sz="2800"/>
              <a:t> to use the old concept of ‘</a:t>
            </a:r>
            <a:r>
              <a:rPr lang="en-GB" altLang="en-US" sz="2800" i="1"/>
              <a:t>de minimis non curat prætor</a:t>
            </a:r>
            <a:r>
              <a:rPr lang="en-GB" altLang="en-US" sz="2800"/>
              <a:t>’ and </a:t>
            </a:r>
            <a:r>
              <a:rPr lang="en-GB" altLang="en-US" sz="2800">
                <a:solidFill>
                  <a:srgbClr val="FFFF00"/>
                </a:solidFill>
              </a:rPr>
              <a:t>exempt from regulations low-dose exposure situations that do not warrant control</a:t>
            </a:r>
            <a:r>
              <a:rPr lang="en-GB" altLang="en-US" sz="2800"/>
              <a:t>.</a:t>
            </a:r>
            <a:endParaRPr lang="en-US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9F91259-E0FD-4C7D-BAE8-FA0C271C1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Our conundrum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B24A7F1-5376-402C-A8FB-98D84F7D0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GB" altLang="en-US"/>
              <a:t>Should people be protected against low-doses however small? </a:t>
            </a:r>
          </a:p>
          <a:p>
            <a:pPr eaLnBrk="1" hangingPunct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en-GB" altLang="en-US"/>
              <a:t>or, conversely, </a:t>
            </a:r>
          </a:p>
          <a:p>
            <a:pPr eaLnBrk="1" hangingPunct="1">
              <a:lnSpc>
                <a:spcPct val="160000"/>
              </a:lnSpc>
            </a:pPr>
            <a:r>
              <a:rPr lang="en-GB" altLang="en-US"/>
              <a:t>Should low-doses be ignored or even welcomed? </a:t>
            </a: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ED86E6C-6BB8-4548-B1A8-4AC10263A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260350"/>
            <a:ext cx="8845550" cy="638651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endParaRPr lang="en-GB" altLang="ja-JP" sz="2800" dirty="0">
              <a:solidFill>
                <a:srgbClr val="FFFF00"/>
              </a:solidFill>
              <a:ea typeface="MS PGothic" pitchFamily="34" charset="-128"/>
            </a:endParaRPr>
          </a:p>
          <a:p>
            <a:pPr algn="ctr" ea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endParaRPr lang="en-GB" altLang="ja-JP" sz="2800" dirty="0">
              <a:solidFill>
                <a:srgbClr val="FFFF00"/>
              </a:solidFill>
              <a:ea typeface="MS PGothic" pitchFamily="34" charset="-128"/>
            </a:endParaRPr>
          </a:p>
          <a:p>
            <a:pPr algn="ctr" ea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lang="en-GB" altLang="ja-JP" sz="2800" dirty="0">
                <a:solidFill>
                  <a:srgbClr val="FFFF00"/>
                </a:solidFill>
                <a:ea typeface="MS PGothic" pitchFamily="34" charset="-128"/>
              </a:rPr>
              <a:t>Legislators and regulators</a:t>
            </a:r>
            <a:r>
              <a:rPr lang="en-GB" altLang="ja-JP" sz="2800" dirty="0">
                <a:ea typeface="MS PGothic" pitchFamily="34" charset="-128"/>
              </a:rPr>
              <a:t> ought to convert the new international consensus paradigm arising from the new UN conclusions on attribution into </a:t>
            </a:r>
            <a:r>
              <a:rPr lang="en-GB" altLang="ja-JP" sz="2800" dirty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commensurate instruments for regulating low-dose radiation exposure situations.  </a:t>
            </a:r>
            <a:endParaRPr lang="en-US" alt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65A8F19-D845-4EE1-B168-A06CAB13D0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96975"/>
            <a:ext cx="3808413" cy="3671888"/>
          </a:xfrm>
        </p:spPr>
        <p:txBody>
          <a:bodyPr/>
          <a:lstStyle/>
          <a:p>
            <a:pPr eaLnBrk="1" hangingPunct="1"/>
            <a:r>
              <a:rPr lang="en-US" altLang="en-US"/>
              <a:t>ICRP may be of help, but how long would it take?</a:t>
            </a:r>
          </a:p>
        </p:txBody>
      </p:sp>
      <p:pic>
        <p:nvPicPr>
          <p:cNvPr id="50179" name="Picture 5" descr="Resultado de imagen de ICRP 104">
            <a:extLst>
              <a:ext uri="{FF2B5EF4-FFF2-40B4-BE49-F238E27FC236}">
                <a16:creationId xmlns:a16="http://schemas.microsoft.com/office/drawing/2014/main" id="{26B32B01-99EF-4886-93DC-999370F2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6063"/>
            <a:ext cx="4513262" cy="66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6">
            <a:extLst>
              <a:ext uri="{FF2B5EF4-FFF2-40B4-BE49-F238E27FC236}">
                <a16:creationId xmlns:a16="http://schemas.microsoft.com/office/drawing/2014/main" id="{A9735494-DC21-4F7C-9C27-610E4F8C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357563"/>
            <a:ext cx="3673475" cy="91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0"/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5">
            <a:extLst>
              <a:ext uri="{FF2B5EF4-FFF2-40B4-BE49-F238E27FC236}">
                <a16:creationId xmlns:a16="http://schemas.microsoft.com/office/drawing/2014/main" id="{850BD8C4-18EA-410C-91E1-65BFD3833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5589588"/>
            <a:ext cx="8497887" cy="804862"/>
          </a:xfrm>
        </p:spPr>
        <p:txBody>
          <a:bodyPr/>
          <a:lstStyle/>
          <a:p>
            <a:pPr algn="ctr"/>
            <a:r>
              <a:rPr lang="en-GB" altLang="en-US" sz="3200"/>
              <a:t>Sustainable energy = nuclear + renewables </a:t>
            </a:r>
          </a:p>
          <a:p>
            <a:pPr algn="ctr"/>
            <a:r>
              <a:rPr lang="en-GB" altLang="en-US" sz="3200"/>
              <a:t>Fast forward to  low carbon generation </a:t>
            </a:r>
          </a:p>
        </p:txBody>
      </p:sp>
      <p:pic>
        <p:nvPicPr>
          <p:cNvPr id="51203" name="Picture Placeholder 8">
            <a:extLst>
              <a:ext uri="{FF2B5EF4-FFF2-40B4-BE49-F238E27FC236}">
                <a16:creationId xmlns:a16="http://schemas.microsoft.com/office/drawing/2014/main" id="{62D0D27F-A509-4453-8B8F-5319356517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xfrm>
            <a:off x="0" y="-57150"/>
            <a:ext cx="9144000" cy="564515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1">
            <a:extLst>
              <a:ext uri="{FF2B5EF4-FFF2-40B4-BE49-F238E27FC236}">
                <a16:creationId xmlns:a16="http://schemas.microsoft.com/office/drawing/2014/main" id="{80AA8B3B-ADC8-499F-9631-83BF962E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700213"/>
            <a:ext cx="9036050" cy="482441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en-US" sz="2400">
                <a:solidFill>
                  <a:srgbClr val="FFFF00"/>
                </a:solidFill>
              </a:rPr>
              <a:t>Safety remains a basic foundation of the nuclear industry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en-US" sz="2800"/>
              <a:t>The </a:t>
            </a:r>
            <a:r>
              <a:rPr lang="en-AU" altLang="en-US" sz="2800">
                <a:solidFill>
                  <a:srgbClr val="FFFF00"/>
                </a:solidFill>
              </a:rPr>
              <a:t>Optimization Principle</a:t>
            </a:r>
            <a:r>
              <a:rPr lang="en-AU" altLang="en-US" sz="2800"/>
              <a:t> (namely, the </a:t>
            </a:r>
            <a:r>
              <a:rPr lang="en-AU" altLang="en-US" sz="2800">
                <a:solidFill>
                  <a:srgbClr val="FFFF00"/>
                </a:solidFill>
              </a:rPr>
              <a:t>best protection under the prevailing circunstances</a:t>
            </a:r>
            <a:r>
              <a:rPr lang="en-AU" altLang="en-US" sz="2800"/>
              <a:t> – and not necessarily ALARA) is being misapplied for low doses of radiation, which results in: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AU" altLang="en-US" sz="2000"/>
              <a:t>Resource intensive burden to eliminate small risks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AU" altLang="en-US" sz="2000"/>
              <a:t>Mistrust in the system of radiological protection</a:t>
            </a:r>
            <a:endParaRPr lang="en-GB" altLang="en-US" sz="2000"/>
          </a:p>
        </p:txBody>
      </p:sp>
      <p:sp>
        <p:nvSpPr>
          <p:cNvPr id="52227" name="Title 2">
            <a:extLst>
              <a:ext uri="{FF2B5EF4-FFF2-40B4-BE49-F238E27FC236}">
                <a16:creationId xmlns:a16="http://schemas.microsoft.com/office/drawing/2014/main" id="{9C24A35F-00EA-4662-A33C-77967A21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800"/>
              <a:t>Maintaining safety while ensuring </a:t>
            </a:r>
            <a:br>
              <a:rPr lang="en-GB" altLang="en-US" sz="3800"/>
            </a:br>
            <a:r>
              <a:rPr lang="en-GB" altLang="en-US" sz="3800"/>
              <a:t>good health &amp; wellbeing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656F9C75-856A-482B-A991-7F88CE76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Holistic approach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DECFD9F6-CA6E-432C-ACB7-2D60A79A7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7338"/>
            <a:ext cx="9018588" cy="499268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algn="ctr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en-AU" altLang="en-US"/>
              <a:t>Risks subjectively associated with low radiation doses should be put into perspective to allow a balanced judgement of objective benefits e.g. carbon reduction!  </a:t>
            </a:r>
            <a:endParaRPr lang="en-GB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B05A98B7-5883-40E4-996F-9F972EB8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/>
              <a:t>Harmony: effective safety paradigm</a:t>
            </a:r>
            <a:br>
              <a:rPr lang="en-GB" altLang="en-US" sz="3600"/>
            </a:br>
            <a:endParaRPr lang="en-GB" altLang="en-US" sz="3600"/>
          </a:p>
        </p:txBody>
      </p:sp>
      <p:pic>
        <p:nvPicPr>
          <p:cNvPr id="54275" name="Content Placeholder 5" descr="C:\Users\ARising\AppData\Local\Microsoft\Windows\Temporary Internet Files\Content.Outlook\JZFYCYQL\harmony-tri-graphic-01042016.png">
            <a:extLst>
              <a:ext uri="{FF2B5EF4-FFF2-40B4-BE49-F238E27FC236}">
                <a16:creationId xmlns:a16="http://schemas.microsoft.com/office/drawing/2014/main" id="{B6B4D259-9A7C-43E3-A4BE-563FBF18F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4176713" cy="4297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Box 6">
            <a:extLst>
              <a:ext uri="{FF2B5EF4-FFF2-40B4-BE49-F238E27FC236}">
                <a16:creationId xmlns:a16="http://schemas.microsoft.com/office/drawing/2014/main" id="{50EC7F68-ECCD-480E-9930-C9727A5E3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288" y="1700213"/>
            <a:ext cx="4176712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/>
              <a:t>Create an effective safety paradigm focusing on genuine public wellbeing, where the health, environmental and safety benefits of nuclear are better understood and valued when compared to other energy sources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683422-6898-49F6-9174-F92F4540BC9C}"/>
              </a:ext>
            </a:extLst>
          </p:cNvPr>
          <p:cNvCxnSpPr/>
          <p:nvPr/>
        </p:nvCxnSpPr>
        <p:spPr>
          <a:xfrm flipV="1">
            <a:off x="4427538" y="2241550"/>
            <a:ext cx="288925" cy="2016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ACE4984-E183-4910-9DCA-D8F0D228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875" y="260350"/>
            <a:ext cx="4752975" cy="912813"/>
          </a:xfrm>
        </p:spPr>
        <p:txBody>
          <a:bodyPr/>
          <a:lstStyle/>
          <a:p>
            <a:pPr eaLnBrk="1" hangingPunct="1"/>
            <a:r>
              <a:rPr lang="en-GB" altLang="en-US" sz="3200"/>
              <a:t>Effective safety paradigm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1E404-1363-4FFF-9BEC-083D1225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4200" y="6619875"/>
            <a:ext cx="2895600" cy="22860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8B7C493-08F8-418B-85F7-045FF4EF4416}" type="slidenum">
              <a:rPr lang="en-GB" altLang="en-US">
                <a:solidFill>
                  <a:srgbClr val="FFFF00"/>
                </a:solidFill>
              </a:rPr>
              <a:pPr algn="ctr"/>
              <a:t>46</a:t>
            </a:fld>
            <a:endParaRPr lang="en-GB" altLang="en-US">
              <a:solidFill>
                <a:srgbClr val="FFFF00"/>
              </a:solidFill>
            </a:endParaRPr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EC70EF88-7518-42AA-BF37-122AC833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23963"/>
            <a:ext cx="2873375" cy="299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301" name="Title 1">
            <a:extLst>
              <a:ext uri="{FF2B5EF4-FFF2-40B4-BE49-F238E27FC236}">
                <a16:creationId xmlns:a16="http://schemas.microsoft.com/office/drawing/2014/main" id="{69358183-907C-44FA-8508-1C30CCACA341}"/>
              </a:ext>
            </a:extLst>
          </p:cNvPr>
          <p:cNvSpPr txBox="1">
            <a:spLocks/>
          </p:cNvSpPr>
          <p:nvPr/>
        </p:nvSpPr>
        <p:spPr bwMode="auto">
          <a:xfrm>
            <a:off x="501650" y="1628775"/>
            <a:ext cx="3206750" cy="2879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rgbClr val="D9D9D9"/>
                </a:solidFill>
              </a:rPr>
              <a:t>Active in communicating the real-life benefits it brings to people.</a:t>
            </a:r>
            <a:endParaRPr lang="en-GB" altLang="en-US" sz="2400" i="1">
              <a:solidFill>
                <a:srgbClr val="D9D9D9"/>
              </a:solidFill>
            </a:endParaRPr>
          </a:p>
        </p:txBody>
      </p:sp>
      <p:sp>
        <p:nvSpPr>
          <p:cNvPr id="55302" name="Title 1">
            <a:extLst>
              <a:ext uri="{FF2B5EF4-FFF2-40B4-BE49-F238E27FC236}">
                <a16:creationId xmlns:a16="http://schemas.microsoft.com/office/drawing/2014/main" id="{25B1A418-4676-467A-9E37-164DDF455FE4}"/>
              </a:ext>
            </a:extLst>
          </p:cNvPr>
          <p:cNvSpPr txBox="1">
            <a:spLocks/>
          </p:cNvSpPr>
          <p:nvPr/>
        </p:nvSpPr>
        <p:spPr bwMode="auto">
          <a:xfrm>
            <a:off x="511175" y="3913188"/>
            <a:ext cx="3197225" cy="297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rgbClr val="D9D9D9"/>
                </a:solidFill>
              </a:rPr>
              <a:t>Put into effect the international consensus on the effects of low levels of radiation exposure.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C4CD8C-1476-4788-930C-FE5BAEC2CDD0}"/>
              </a:ext>
            </a:extLst>
          </p:cNvPr>
          <p:cNvSpPr/>
          <p:nvPr/>
        </p:nvSpPr>
        <p:spPr>
          <a:xfrm>
            <a:off x="4788025" y="4591050"/>
            <a:ext cx="1861071" cy="2110082"/>
          </a:xfrm>
          <a:prstGeom prst="rect">
            <a:avLst/>
          </a:prstGeom>
          <a:blipFill dpi="0" rotWithShape="1">
            <a:blip r:embed="rId3"/>
            <a:srcRect/>
            <a:stretch>
              <a:fillRect l="-38000" t="-9000" b="3000"/>
            </a:stretch>
          </a:blipFill>
          <a:ln w="1016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ADF7BFDF-6D18-4844-A067-78EA87BAE255}"/>
              </a:ext>
            </a:extLst>
          </p:cNvPr>
          <p:cNvSpPr/>
          <p:nvPr/>
        </p:nvSpPr>
        <p:spPr>
          <a:xfrm>
            <a:off x="4922838" y="4681538"/>
            <a:ext cx="1604962" cy="474662"/>
          </a:xfrm>
          <a:prstGeom prst="parallelogram">
            <a:avLst>
              <a:gd name="adj" fmla="val 37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F88E9F-DDE6-4D46-9BF5-ED5DA382A574}"/>
              </a:ext>
            </a:extLst>
          </p:cNvPr>
          <p:cNvSpPr/>
          <p:nvPr/>
        </p:nvSpPr>
        <p:spPr>
          <a:xfrm>
            <a:off x="7126432" y="670"/>
            <a:ext cx="2019167" cy="2160240"/>
          </a:xfrm>
          <a:prstGeom prst="rect">
            <a:avLst/>
          </a:prstGeom>
          <a:blipFill dpi="0" rotWithShape="1">
            <a:blip r:embed="rId4"/>
            <a:srcRect/>
            <a:stretch>
              <a:fillRect l="-38000" t="-5000" b="1000"/>
            </a:stretch>
          </a:blipFill>
          <a:ln w="1016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9811E9-F49B-4F4A-BA5C-347E436C3FBF}"/>
              </a:ext>
            </a:extLst>
          </p:cNvPr>
          <p:cNvSpPr/>
          <p:nvPr/>
        </p:nvSpPr>
        <p:spPr>
          <a:xfrm>
            <a:off x="6733315" y="2494607"/>
            <a:ext cx="2229433" cy="1843060"/>
          </a:xfrm>
          <a:prstGeom prst="rect">
            <a:avLst/>
          </a:prstGeom>
          <a:blipFill dpi="0" rotWithShape="1">
            <a:blip r:embed="rId5"/>
            <a:srcRect/>
            <a:stretch>
              <a:fillRect l="-18000" t="2000" r="-18000" b="-12000"/>
            </a:stretch>
          </a:blipFill>
          <a:ln w="1016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C68EA-EA0A-4681-9E6D-84FE81520A02}"/>
              </a:ext>
            </a:extLst>
          </p:cNvPr>
          <p:cNvSpPr/>
          <p:nvPr/>
        </p:nvSpPr>
        <p:spPr>
          <a:xfrm>
            <a:off x="6703524" y="4507727"/>
            <a:ext cx="2468874" cy="2139282"/>
          </a:xfrm>
          <a:prstGeom prst="rect">
            <a:avLst/>
          </a:prstGeom>
          <a:blipFill dpi="0" rotWithShape="1">
            <a:blip r:embed="rId6"/>
            <a:srcRect/>
            <a:stretch>
              <a:fillRect l="-7000" t="3000" r="-11000" b="3000"/>
            </a:stretch>
          </a:blipFill>
          <a:ln w="1016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316" name="Title 1">
            <a:extLst>
              <a:ext uri="{FF2B5EF4-FFF2-40B4-BE49-F238E27FC236}">
                <a16:creationId xmlns:a16="http://schemas.microsoft.com/office/drawing/2014/main" id="{A879A04F-F3EA-4A78-8151-B595BE7B30A4}"/>
              </a:ext>
            </a:extLst>
          </p:cNvPr>
          <p:cNvSpPr txBox="1">
            <a:spLocks/>
          </p:cNvSpPr>
          <p:nvPr/>
        </p:nvSpPr>
        <p:spPr bwMode="auto">
          <a:xfrm>
            <a:off x="4500563" y="4749800"/>
            <a:ext cx="179387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solidFill>
                  <a:srgbClr val="D9D9D9"/>
                </a:solidFill>
              </a:rPr>
              <a:t>Open space</a:t>
            </a:r>
            <a:endParaRPr lang="en-GB" altLang="en-US" sz="1600" i="1">
              <a:solidFill>
                <a:srgbClr val="D9D9D9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2F558E9-6F3E-4DC0-85BB-AE9BC8BA0775}"/>
              </a:ext>
            </a:extLst>
          </p:cNvPr>
          <p:cNvSpPr/>
          <p:nvPr/>
        </p:nvSpPr>
        <p:spPr>
          <a:xfrm>
            <a:off x="6804025" y="3284538"/>
            <a:ext cx="846138" cy="376237"/>
          </a:xfrm>
          <a:prstGeom prst="parallelogram">
            <a:avLst>
              <a:gd name="adj" fmla="val 37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318" name="Title 1">
            <a:extLst>
              <a:ext uri="{FF2B5EF4-FFF2-40B4-BE49-F238E27FC236}">
                <a16:creationId xmlns:a16="http://schemas.microsoft.com/office/drawing/2014/main" id="{B1634C85-4817-498C-A915-E99850CCEF28}"/>
              </a:ext>
            </a:extLst>
          </p:cNvPr>
          <p:cNvSpPr txBox="1">
            <a:spLocks/>
          </p:cNvSpPr>
          <p:nvPr/>
        </p:nvSpPr>
        <p:spPr bwMode="auto">
          <a:xfrm>
            <a:off x="6948488" y="3284538"/>
            <a:ext cx="6032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D9D9D9"/>
                </a:solidFill>
              </a:rPr>
              <a:t>Jobs</a:t>
            </a:r>
            <a:endParaRPr lang="en-GB" altLang="en-US" sz="1800" i="1">
              <a:solidFill>
                <a:srgbClr val="D9D9D9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5FE64120-0945-468E-99A3-C083E585FB03}"/>
              </a:ext>
            </a:extLst>
          </p:cNvPr>
          <p:cNvSpPr/>
          <p:nvPr/>
        </p:nvSpPr>
        <p:spPr>
          <a:xfrm>
            <a:off x="6983413" y="4551363"/>
            <a:ext cx="1765300" cy="473075"/>
          </a:xfrm>
          <a:prstGeom prst="parallelogram">
            <a:avLst>
              <a:gd name="adj" fmla="val 37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en-US" b="1">
              <a:solidFill>
                <a:srgbClr val="FFFFFF"/>
              </a:solidFill>
            </a:endParaRPr>
          </a:p>
        </p:txBody>
      </p:sp>
      <p:sp>
        <p:nvSpPr>
          <p:cNvPr id="55320" name="Title 1">
            <a:extLst>
              <a:ext uri="{FF2B5EF4-FFF2-40B4-BE49-F238E27FC236}">
                <a16:creationId xmlns:a16="http://schemas.microsoft.com/office/drawing/2014/main" id="{F7470B92-0D6E-4848-A57D-8C3AB3F17FCE}"/>
              </a:ext>
            </a:extLst>
          </p:cNvPr>
          <p:cNvSpPr txBox="1">
            <a:spLocks/>
          </p:cNvSpPr>
          <p:nvPr/>
        </p:nvSpPr>
        <p:spPr bwMode="auto">
          <a:xfrm>
            <a:off x="7108825" y="4652963"/>
            <a:ext cx="1495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solidFill>
                  <a:srgbClr val="D9D9D9"/>
                </a:solidFill>
              </a:rPr>
              <a:t>Local economy</a:t>
            </a:r>
            <a:endParaRPr lang="en-GB" altLang="en-US" sz="1600" i="1">
              <a:solidFill>
                <a:srgbClr val="D9D9D9"/>
              </a:solidFill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D7B319C9-4C58-4BBE-BE20-DDAF4B84C48A}"/>
              </a:ext>
            </a:extLst>
          </p:cNvPr>
          <p:cNvSpPr/>
          <p:nvPr/>
        </p:nvSpPr>
        <p:spPr>
          <a:xfrm>
            <a:off x="7164388" y="1628775"/>
            <a:ext cx="1979612" cy="479425"/>
          </a:xfrm>
          <a:prstGeom prst="parallelogram">
            <a:avLst>
              <a:gd name="adj" fmla="val 37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en-US" sz="2000">
              <a:solidFill>
                <a:srgbClr val="FFFFFF"/>
              </a:solidFill>
            </a:endParaRPr>
          </a:p>
        </p:txBody>
      </p:sp>
      <p:sp>
        <p:nvSpPr>
          <p:cNvPr id="55322" name="Title 1">
            <a:extLst>
              <a:ext uri="{FF2B5EF4-FFF2-40B4-BE49-F238E27FC236}">
                <a16:creationId xmlns:a16="http://schemas.microsoft.com/office/drawing/2014/main" id="{D34CC632-6638-4B9A-B6C8-49AF1ACF8FC6}"/>
              </a:ext>
            </a:extLst>
          </p:cNvPr>
          <p:cNvSpPr txBox="1">
            <a:spLocks/>
          </p:cNvSpPr>
          <p:nvPr/>
        </p:nvSpPr>
        <p:spPr bwMode="auto">
          <a:xfrm>
            <a:off x="7164388" y="1700213"/>
            <a:ext cx="21748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solidFill>
                  <a:srgbClr val="D9D9D9"/>
                </a:solidFill>
              </a:rPr>
              <a:t>H</a:t>
            </a:r>
            <a:r>
              <a:rPr lang="en-GB" altLang="en-US" sz="1400">
                <a:solidFill>
                  <a:srgbClr val="D9D9D9"/>
                </a:solidFill>
              </a:rPr>
              <a:t>ealthy environment</a:t>
            </a:r>
            <a:endParaRPr lang="en-GB" altLang="en-US" sz="1400" i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F9B17829-1179-4294-B191-E7300AAF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Easier if it happens with others?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4A152752-53E6-4488-8E25-4948D478AB6E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altLang="en-US"/>
              <a:t>People suffered for life because of the 1 mSv evacuation level in Japan.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GB" altLang="en-US">
                <a:solidFill>
                  <a:srgbClr val="FFFF00"/>
                </a:solidFill>
              </a:rPr>
              <a:t>As an expert,  how much radiation dose would you accept for yourself and your family for not being evacuated?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GB" altLang="en-US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GB" altLang="en-US">
                <a:solidFill>
                  <a:srgbClr val="F2F2F2"/>
                </a:solidFill>
              </a:rPr>
              <a:t>We need to protect the public against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GB" altLang="en-US">
                <a:solidFill>
                  <a:srgbClr val="F2F2F2"/>
                </a:solidFill>
              </a:rPr>
              <a:t> the </a:t>
            </a:r>
            <a:r>
              <a:rPr lang="en-GB" altLang="en-US" i="1">
                <a:solidFill>
                  <a:srgbClr val="F2F2F2"/>
                </a:solidFill>
              </a:rPr>
              <a:t>perception</a:t>
            </a:r>
            <a:r>
              <a:rPr lang="en-GB" altLang="en-US">
                <a:solidFill>
                  <a:srgbClr val="F2F2F2"/>
                </a:solidFill>
              </a:rPr>
              <a:t> of radiation!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GB" altLang="en-US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2B87B7AB-DC95-459D-8923-1180C803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Average Occupational Exposures in Different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889D7-A5B6-4BBF-BAD4-97B766A6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4200" y="6619875"/>
            <a:ext cx="2895600" cy="22860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E6FCDD7E-D3DC-48CA-8E04-352886D4C088}" type="slidenum">
              <a:rPr lang="en-GB" altLang="en-US">
                <a:solidFill>
                  <a:srgbClr val="FFFF00"/>
                </a:solidFill>
              </a:rPr>
              <a:pPr algn="ctr"/>
              <a:t>48</a:t>
            </a:fld>
            <a:endParaRPr lang="en-GB" altLang="en-US">
              <a:solidFill>
                <a:srgbClr val="FFFF00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C02FD66-5501-4D2A-BECD-5191588B0F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3568" y="1844824"/>
          <a:ext cx="8099747" cy="468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16175F79-8A29-4361-AFE4-A9FCAAA1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/>
              <a:t>Developments led to reduction of doses, while the RP system remained too conservative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168B7BAE-F113-46FC-8080-07906E909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28775"/>
            <a:ext cx="8845550" cy="4992688"/>
          </a:xfrm>
        </p:spPr>
        <p:txBody>
          <a:bodyPr/>
          <a:lstStyle/>
          <a:p>
            <a:pPr eaLnBrk="1" hangingPunct="1"/>
            <a:r>
              <a:rPr lang="en-GB" altLang="en-US" sz="2400" b="0"/>
              <a:t>Better Infrastructure for radioactive source safety</a:t>
            </a:r>
          </a:p>
          <a:p>
            <a:pPr lvl="1" eaLnBrk="1" hangingPunct="1"/>
            <a:r>
              <a:rPr lang="en-GB" altLang="en-US" sz="2000" b="0"/>
              <a:t>Specific requirements for construction and operations  </a:t>
            </a:r>
          </a:p>
          <a:p>
            <a:pPr eaLnBrk="1" hangingPunct="1"/>
            <a:r>
              <a:rPr lang="en-GB" altLang="en-US" sz="2400" b="0"/>
              <a:t>More accurate and real time dose measurement</a:t>
            </a:r>
          </a:p>
          <a:p>
            <a:pPr lvl="1" eaLnBrk="1" hangingPunct="1"/>
            <a:r>
              <a:rPr lang="en-GB" altLang="en-US" sz="1800" b="0"/>
              <a:t>Radiation detectors</a:t>
            </a:r>
          </a:p>
          <a:p>
            <a:pPr lvl="1" eaLnBrk="1" hangingPunct="1"/>
            <a:r>
              <a:rPr lang="en-GB" altLang="en-US" sz="1800" b="0"/>
              <a:t>Real time monitoring systems; drones</a:t>
            </a:r>
          </a:p>
          <a:p>
            <a:pPr lvl="1" eaLnBrk="1" hangingPunct="1"/>
            <a:r>
              <a:rPr lang="en-GB" altLang="en-US" sz="1800" b="0"/>
              <a:t>Modeling, computers; Data base, PRA</a:t>
            </a:r>
          </a:p>
          <a:p>
            <a:pPr eaLnBrk="1" hangingPunct="1"/>
            <a:r>
              <a:rPr lang="en-GB" altLang="en-US" sz="2400" b="0"/>
              <a:t>Regulatory bodies</a:t>
            </a:r>
          </a:p>
          <a:p>
            <a:pPr lvl="1" eaLnBrk="1" hangingPunct="1"/>
            <a:r>
              <a:rPr lang="en-GB" altLang="en-US" sz="2000" b="0"/>
              <a:t>National registry of sources and doses</a:t>
            </a:r>
          </a:p>
          <a:p>
            <a:pPr lvl="1" eaLnBrk="1" hangingPunct="1"/>
            <a:r>
              <a:rPr lang="en-GB" altLang="en-US" sz="2000" b="0"/>
              <a:t>International cooperation/Regional Forum of regulators</a:t>
            </a:r>
          </a:p>
          <a:p>
            <a:pPr eaLnBrk="1" hangingPunct="1"/>
            <a:r>
              <a:rPr lang="en-GB" altLang="en-US" sz="2400" b="0"/>
              <a:t>Human resources</a:t>
            </a:r>
          </a:p>
          <a:p>
            <a:pPr lvl="1" eaLnBrk="1" hangingPunct="1"/>
            <a:r>
              <a:rPr lang="en-GB" altLang="en-US" sz="1800" b="0"/>
              <a:t>Safety culture/Continuous Training; e-learning platforms</a:t>
            </a:r>
          </a:p>
          <a:p>
            <a:pPr lvl="1" eaLnBrk="1" hangingPunct="1"/>
            <a:r>
              <a:rPr lang="en-GB" altLang="en-US" sz="1800" b="0"/>
              <a:t>Competent operational personnel</a:t>
            </a:r>
          </a:p>
          <a:p>
            <a:pPr lvl="1" eaLnBrk="1" hangingPunct="1"/>
            <a:r>
              <a:rPr lang="en-GB" altLang="en-US" sz="1800" b="0"/>
              <a:t>Better prepared managers for planning and decision making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47E4588-C09E-4C1B-B391-446144D79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ja-JP" sz="4000">
                <a:ea typeface="MS PGothic" panose="020B0600070205080204" pitchFamily="34" charset="-128"/>
              </a:rPr>
              <a:t>Current radiation protection paradigm </a:t>
            </a:r>
            <a:endParaRPr lang="en-US" altLang="en-US" sz="40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551016E-46DA-4D21-91D2-AFECC8A68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54175"/>
            <a:ext cx="8964612" cy="49926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GB" altLang="ja-JP">
                <a:ea typeface="MS PGothic" panose="020B0600070205080204" pitchFamily="34" charset="-128"/>
              </a:rPr>
              <a:t>Recommended by                                                         the International Commission on Radiological Protection (ICRP)</a:t>
            </a:r>
          </a:p>
          <a:p>
            <a:pPr eaLnBrk="1" hangingPunct="1">
              <a:lnSpc>
                <a:spcPct val="160000"/>
              </a:lnSpc>
            </a:pPr>
            <a:r>
              <a:rPr lang="en-GB" altLang="ja-JP">
                <a:ea typeface="MS PGothic" panose="020B0600070205080204" pitchFamily="34" charset="-128"/>
              </a:rPr>
              <a:t>Globally established by                                                            international standards issued by intergovernmental organizations</a:t>
            </a:r>
            <a:r>
              <a:rPr lang="en-US" altLang="ja-JP">
                <a:ea typeface="MS PGothic" panose="020B0600070205080204" pitchFamily="34" charset="-128"/>
              </a:rPr>
              <a:t> </a:t>
            </a:r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4FD3E24F-AEC3-4404-9642-46544E72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Call for actions!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54E9CC-AC4E-4DF3-9CFC-563918373B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9225" y="1654175"/>
          <a:ext cx="8845550" cy="49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593DD364-2E4C-4AF7-99D9-1D2EC83BA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 sum:</a:t>
            </a:r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4B1313C-2CDB-44EF-9E6D-DDD6DBB31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lang="en-GB" altLang="en-US" sz="2800" i="1" dirty="0"/>
              <a:t> The low-dose conundrum is resolvable with </a:t>
            </a:r>
            <a:r>
              <a:rPr lang="en-GB" altLang="en-US" sz="2800" i="1" dirty="0">
                <a:solidFill>
                  <a:schemeClr val="tx2">
                    <a:lumMod val="75000"/>
                  </a:schemeClr>
                </a:solidFill>
              </a:rPr>
              <a:t>legislative and regulatory common sense </a:t>
            </a:r>
            <a:r>
              <a:rPr lang="en-GB" altLang="en-US" sz="2800" i="1" dirty="0"/>
              <a:t>rather than with radiation-response scientific models based on biological and epidemiological conjectures!</a:t>
            </a:r>
            <a:endParaRPr lang="en-US" altLang="en-US" sz="2800" i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3">
            <a:extLst>
              <a:ext uri="{FF2B5EF4-FFF2-40B4-BE49-F238E27FC236}">
                <a16:creationId xmlns:a16="http://schemas.microsoft.com/office/drawing/2014/main" id="{834895F4-8BF0-4B63-B596-F65D5CB066B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DD67CAD-F839-46BC-BE82-1F9BF39B86FE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7A7CAB8C-EB27-4B24-BC16-68AB629DA71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805238"/>
            <a:ext cx="8969375" cy="2843212"/>
          </a:xfrm>
        </p:spPr>
        <p:txBody>
          <a:bodyPr/>
          <a:lstStyle/>
          <a:p>
            <a:pPr algn="l" eaLnBrk="1" hangingPunct="1">
              <a:defRPr/>
            </a:pPr>
            <a:br>
              <a:rPr lang="en-US" altLang="es-AR" sz="3600" i="1">
                <a:ea typeface="Arial" charset="0"/>
              </a:rPr>
            </a:br>
            <a:endParaRPr lang="en-US" altLang="es-AR" i="1">
              <a:ea typeface="Arial" charset="0"/>
            </a:endParaRPr>
          </a:p>
        </p:txBody>
      </p:sp>
      <p:pic>
        <p:nvPicPr>
          <p:cNvPr id="61444" name="Picture 3" descr="c:\Program Files\Common Files\Microsoft Shared\Clipart\cagcat50\bs00580_.wmf">
            <a:extLst>
              <a:ext uri="{FF2B5EF4-FFF2-40B4-BE49-F238E27FC236}">
                <a16:creationId xmlns:a16="http://schemas.microsoft.com/office/drawing/2014/main" id="{307D4E2A-96A4-435C-8103-76CF5B55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3860800"/>
            <a:ext cx="351790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c:\Program Files\Common Files\Microsoft Shared\Clipart\cagcat50\bd04914_.wmf">
            <a:extLst>
              <a:ext uri="{FF2B5EF4-FFF2-40B4-BE49-F238E27FC236}">
                <a16:creationId xmlns:a16="http://schemas.microsoft.com/office/drawing/2014/main" id="{ACA61610-A06A-43B6-95FC-DDB60F45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331913"/>
            <a:ext cx="227965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c:\Program Files\Common Files\Microsoft Shared\Clipart\cagcat50\bd04918_.wmf">
            <a:extLst>
              <a:ext uri="{FF2B5EF4-FFF2-40B4-BE49-F238E27FC236}">
                <a16:creationId xmlns:a16="http://schemas.microsoft.com/office/drawing/2014/main" id="{7AD8287E-5901-49AF-A74C-E8535E3A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26289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7">
            <a:extLst>
              <a:ext uri="{FF2B5EF4-FFF2-40B4-BE49-F238E27FC236}">
                <a16:creationId xmlns:a16="http://schemas.microsoft.com/office/drawing/2014/main" id="{57972B70-B766-4CBF-93B4-9C38C3D10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3" y="2701925"/>
            <a:ext cx="2913062" cy="83185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6FDDFF"/>
            </a:extrusionClr>
            <a:contourClr>
              <a:srgbClr val="CCFFFF"/>
            </a:contourClr>
          </a:sp3d>
        </p:spPr>
        <p:txBody>
          <a:bodyPr>
            <a:spAutoFit/>
            <a:flatTx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AR" sz="2400">
                <a:solidFill>
                  <a:srgbClr val="000080"/>
                </a:solidFill>
                <a:sym typeface="Symbol" panose="05050102010706020507" pitchFamily="18" charset="2"/>
              </a:rPr>
              <a:t>+44</a:t>
            </a:r>
            <a:r>
              <a:rPr lang="es-AR" altLang="es-AR" sz="2400">
                <a:solidFill>
                  <a:srgbClr val="000080"/>
                </a:solidFill>
                <a:sym typeface="Symbol" panose="05050102010706020507" pitchFamily="18" charset="2"/>
              </a:rPr>
              <a:t> </a:t>
            </a:r>
            <a:r>
              <a:rPr lang="en-US" altLang="es-AR" sz="2400">
                <a:solidFill>
                  <a:srgbClr val="000080"/>
                </a:solidFill>
                <a:sym typeface="Symbol" panose="05050102010706020507" pitchFamily="18" charset="2"/>
              </a:rPr>
              <a:t>20 7451 1520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AR" sz="2400">
                <a:solidFill>
                  <a:srgbClr val="000080"/>
                </a:solidFill>
                <a:sym typeface="Symbol" panose="05050102010706020507" pitchFamily="18" charset="2"/>
              </a:rPr>
              <a:t>+541163231757/8</a:t>
            </a:r>
            <a:endParaRPr lang="en-GB" altLang="es-AR" sz="2400">
              <a:solidFill>
                <a:srgbClr val="000080"/>
              </a:solidFill>
              <a:sym typeface="Symbol" panose="05050102010706020507" pitchFamily="18" charset="2"/>
            </a:endParaRP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1701057C-A549-4D8B-98A4-F3F63F1CB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0"/>
            <a:ext cx="3148012" cy="83185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BFFFDF"/>
            </a:extrusionClr>
            <a:contourClr>
              <a:srgbClr val="CCFFFF"/>
            </a:contourClr>
          </a:sp3d>
        </p:spPr>
        <p:txBody>
          <a:bodyPr>
            <a:spAutoFit/>
            <a:flatTx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AR" sz="1200">
                <a:solidFill>
                  <a:srgbClr val="000080"/>
                </a:solidFill>
                <a:sym typeface="Symbol" panose="05050102010706020507" pitchFamily="18" charset="2"/>
              </a:rPr>
              <a:t>Tower House; 10 Southampton Street;  WC2E 7HA - London, UK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AR" sz="1200">
                <a:solidFill>
                  <a:srgbClr val="000080"/>
                </a:solidFill>
                <a:sym typeface="Symbol" panose="05050102010706020507" pitchFamily="18" charset="2"/>
              </a:rPr>
              <a:t> Av. del Libertador 8250</a:t>
            </a:r>
            <a:r>
              <a:rPr lang="es-AR" altLang="es-AR" sz="1200">
                <a:solidFill>
                  <a:srgbClr val="000080"/>
                </a:solidFill>
                <a:sym typeface="Symbol" panose="05050102010706020507" pitchFamily="18" charset="2"/>
              </a:rPr>
              <a:t>, </a:t>
            </a:r>
            <a:r>
              <a:rPr lang="en-US" altLang="es-AR" sz="1200">
                <a:solidFill>
                  <a:srgbClr val="000080"/>
                </a:solidFill>
                <a:sym typeface="Symbol" panose="05050102010706020507" pitchFamily="18" charset="2"/>
              </a:rPr>
              <a:t>Buenos Aires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AR" sz="1200">
                <a:solidFill>
                  <a:srgbClr val="000080"/>
                </a:solidFill>
                <a:sym typeface="Symbol" panose="05050102010706020507" pitchFamily="18" charset="2"/>
              </a:rPr>
              <a:t>Argentina</a:t>
            </a:r>
            <a:endParaRPr lang="en-GB" altLang="es-AR" sz="1200">
              <a:solidFill>
                <a:srgbClr val="000080"/>
              </a:solidFill>
              <a:sym typeface="Symbol" panose="05050102010706020507" pitchFamily="18" charset="2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BAF8AAFA-F817-49E7-AB2A-06F02BE9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3513"/>
            <a:ext cx="3403600" cy="1006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s-AR" sz="6000" i="1">
                <a:solidFill>
                  <a:srgbClr val="FFFF00"/>
                </a:solidFill>
                <a:latin typeface="Monotype Corsiva" pitchFamily="66" charset="0"/>
                <a:sym typeface="Symbol" pitchFamily="18" charset="2"/>
              </a:rPr>
              <a:t>Thank you</a:t>
            </a:r>
            <a:r>
              <a:rPr lang="es-ES_tradnl" altLang="es-AR" sz="6000" i="1">
                <a:solidFill>
                  <a:srgbClr val="FFFF00"/>
                </a:solidFill>
                <a:latin typeface="Monotype Corsiva" pitchFamily="66" charset="0"/>
                <a:sym typeface="Symbol" pitchFamily="18" charset="2"/>
              </a:rPr>
              <a:t>!</a:t>
            </a:r>
          </a:p>
        </p:txBody>
      </p:sp>
      <p:sp>
        <p:nvSpPr>
          <p:cNvPr id="116746" name="Text Box 4">
            <a:extLst>
              <a:ext uri="{FF2B5EF4-FFF2-40B4-BE49-F238E27FC236}">
                <a16:creationId xmlns:a16="http://schemas.microsoft.com/office/drawing/2014/main" id="{5E7B0E3A-368C-40CF-93EA-9266AB4C4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92813"/>
            <a:ext cx="8218488" cy="40640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21893000" contourW="12700" prstMaterial="legacyMatte">
            <a:bevelT w="13500" h="13500" prst="angle"/>
            <a:bevelB w="13500" h="13500" prst="angle"/>
            <a:extrusionClr>
              <a:srgbClr val="CCFFFF"/>
            </a:extrusionClr>
            <a:contourClr>
              <a:srgbClr val="CC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100000"/>
              <a:buFont typeface="Wingdings" pitchFamily="2" charset="2"/>
              <a:buChar char="ü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ES" altLang="es-AR" sz="2000">
                <a:solidFill>
                  <a:srgbClr val="000080"/>
                </a:solidFill>
                <a:sym typeface="Symbol" pitchFamily="18" charset="2"/>
                <a:hlinkClick r:id="rId6"/>
              </a:rPr>
              <a:t>patricia.wieland@world-nuclear.org</a:t>
            </a:r>
            <a:r>
              <a:rPr lang="es-AR" altLang="es-AR" sz="2000">
                <a:solidFill>
                  <a:srgbClr val="000080"/>
                </a:solidFill>
                <a:sym typeface="Symbol" pitchFamily="18" charset="2"/>
              </a:rPr>
              <a:t>, </a:t>
            </a:r>
            <a:r>
              <a:rPr lang="en-US" altLang="es-AR" sz="2000">
                <a:solidFill>
                  <a:srgbClr val="000080"/>
                </a:solidFill>
                <a:sym typeface="Symbol" pitchFamily="18" charset="2"/>
                <a:hlinkClick r:id="rId7"/>
              </a:rPr>
              <a:t>abel_j_gonzalez@yahoo.com</a:t>
            </a:r>
            <a:r>
              <a:rPr lang="en-US" altLang="es-AR" sz="2000">
                <a:solidFill>
                  <a:srgbClr val="000080"/>
                </a:solidFill>
                <a:sym typeface="Symbol" pitchFamily="18" charset="2"/>
              </a:rPr>
              <a:t> </a:t>
            </a:r>
            <a:endParaRPr lang="en-GB" altLang="es-AR" sz="2000">
              <a:solidFill>
                <a:srgbClr val="000080"/>
              </a:solidFill>
              <a:sym typeface="Symbol" pitchFamily="18" charset="2"/>
            </a:endParaRPr>
          </a:p>
        </p:txBody>
      </p:sp>
      <p:pic>
        <p:nvPicPr>
          <p:cNvPr id="61451" name="Picture 16" descr="Image result for Autoridad regulatoria Nuclear">
            <a:extLst>
              <a:ext uri="{FF2B5EF4-FFF2-40B4-BE49-F238E27FC236}">
                <a16:creationId xmlns:a16="http://schemas.microsoft.com/office/drawing/2014/main" id="{B67FD89D-0E77-430D-8084-10CD47DF1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19081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AutoShape 14" descr="Resultado de imagen de World Nuclear university">
            <a:extLst>
              <a:ext uri="{FF2B5EF4-FFF2-40B4-BE49-F238E27FC236}">
                <a16:creationId xmlns:a16="http://schemas.microsoft.com/office/drawing/2014/main" id="{68018938-6FDA-438A-9503-3C68DE010C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0"/>
          </a:p>
        </p:txBody>
      </p:sp>
      <p:sp>
        <p:nvSpPr>
          <p:cNvPr id="61453" name="AutoShape 16" descr="Resultado de imagen de World Nuclear university">
            <a:extLst>
              <a:ext uri="{FF2B5EF4-FFF2-40B4-BE49-F238E27FC236}">
                <a16:creationId xmlns:a16="http://schemas.microsoft.com/office/drawing/2014/main" id="{8FFFFB21-4645-42A7-8D5B-24FCFF0822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0"/>
          </a:p>
        </p:txBody>
      </p:sp>
      <p:sp>
        <p:nvSpPr>
          <p:cNvPr id="61454" name="AutoShape 18" descr="Resultado de imagen de World Nuclear university">
            <a:extLst>
              <a:ext uri="{FF2B5EF4-FFF2-40B4-BE49-F238E27FC236}">
                <a16:creationId xmlns:a16="http://schemas.microsoft.com/office/drawing/2014/main" id="{39711F22-171D-4D4B-A47E-A1D378FC6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0"/>
          </a:p>
        </p:txBody>
      </p:sp>
      <p:pic>
        <p:nvPicPr>
          <p:cNvPr id="61455" name="Picture 20" descr="Imagen relacionada">
            <a:extLst>
              <a:ext uri="{FF2B5EF4-FFF2-40B4-BE49-F238E27FC236}">
                <a16:creationId xmlns:a16="http://schemas.microsoft.com/office/drawing/2014/main" id="{E04F07F4-7D78-4198-A61C-1041DC03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>
            <a:extLst>
              <a:ext uri="{FF2B5EF4-FFF2-40B4-BE49-F238E27FC236}">
                <a16:creationId xmlns:a16="http://schemas.microsoft.com/office/drawing/2014/main" id="{59C075DA-9373-4446-9932-1A7C72C101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FF00"/>
              </a:buClr>
              <a:buSzPct val="60000"/>
              <a:buFont typeface="Monotype Sorts" charset="2"/>
              <a:buChar char="u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5000"/>
              <a:buFont typeface="Monotype Sorts" charset="2"/>
              <a:buChar char="è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20D9C5C-B265-4B8E-8C0C-65E96219069C}" type="slidenum">
              <a:rPr lang="en-GB" altLang="es-AR" sz="900">
                <a:solidFill>
                  <a:srgbClr val="FFFFFF"/>
                </a:solidFill>
                <a:sym typeface="Symbol" panose="05050102010706020507" pitchFamily="18" charset="2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GB" altLang="es-AR" sz="9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47486B43-209F-481A-95D4-4A53AB8F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C0904D6-A481-44E8-B9CE-BC8BD80D6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21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	For low doses, the paradigm is based on radiation risk estimated by extrapolation of high-dose data. </a:t>
            </a: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F902A42-BE0A-4527-82A0-E64F8ED0B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0975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Thus, the ICRP has considered that,                                        while the existence of a low-dose threshold is not seen as unlike,                                                               the paradigm concludes that </a:t>
            </a:r>
            <a:r>
              <a:rPr lang="en-GB" altLang="ja-JP">
                <a:solidFill>
                  <a:srgbClr val="FFFF00"/>
                </a:solidFill>
                <a:ea typeface="MS PGothic" panose="020B0600070205080204" pitchFamily="34" charset="-128"/>
              </a:rPr>
              <a:t>available epidemiological data does not favour a universal threshold for prospectively inferred risks at low doses</a:t>
            </a:r>
            <a:r>
              <a:rPr lang="en-GB" altLang="ja-JP">
                <a:ea typeface="MS PGothic" panose="020B0600070205080204" pitchFamily="34" charset="-128"/>
              </a:rPr>
              <a:t>. </a:t>
            </a:r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4DA260C7-33D0-4CDB-80A0-EE4351AAD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58816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en-GB" altLang="ja-JP">
                <a:ea typeface="MS PGothic" panose="020B0600070205080204" pitchFamily="34" charset="-128"/>
              </a:rPr>
              <a:t>  Therefore a dose response model, confusedly termed ‘</a:t>
            </a:r>
            <a:r>
              <a:rPr lang="en-GB" altLang="ja-JP" i="1">
                <a:ea typeface="MS PGothic" panose="020B0600070205080204" pitchFamily="34" charset="-128"/>
              </a:rPr>
              <a:t>linear-non-threshol</a:t>
            </a:r>
            <a:r>
              <a:rPr lang="en-GB" altLang="ja-JP">
                <a:ea typeface="MS PGothic" panose="020B0600070205080204" pitchFamily="34" charset="-128"/>
              </a:rPr>
              <a:t>d’       (or </a:t>
            </a:r>
            <a:r>
              <a:rPr lang="en-GB" altLang="ja-JP" i="1">
                <a:ea typeface="MS PGothic" panose="020B0600070205080204" pitchFamily="34" charset="-128"/>
              </a:rPr>
              <a:t>LNT</a:t>
            </a:r>
            <a:r>
              <a:rPr lang="en-GB" altLang="ja-JP">
                <a:ea typeface="MS PGothic" panose="020B0600070205080204" pitchFamily="34" charset="-128"/>
              </a:rPr>
              <a:t>),                                                                                    was recommended as a prudent premise for radiation protection at low doses. </a:t>
            </a:r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1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2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5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95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5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5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5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4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5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6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96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6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6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6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IAEA_35mmslid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FF0033"/>
      </a:accent1>
      <a:accent2>
        <a:srgbClr val="FFFFCC"/>
      </a:accent2>
      <a:accent3>
        <a:srgbClr val="AAAAFF"/>
      </a:accent3>
      <a:accent4>
        <a:srgbClr val="DADADA"/>
      </a:accent4>
      <a:accent5>
        <a:srgbClr val="FFAAAD"/>
      </a:accent5>
      <a:accent6>
        <a:srgbClr val="E7E7B9"/>
      </a:accent6>
      <a:hlink>
        <a:srgbClr val="000080"/>
      </a:hlink>
      <a:folHlink>
        <a:srgbClr val="9999FF"/>
      </a:folHlink>
    </a:clrScheme>
    <a:fontScheme name="3_IAEA_35mm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IAEA_35mmslide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IAEA_35mmslide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AEA_35mmslid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99"/>
    </a:lt2>
    <a:accent1>
      <a:srgbClr val="FF0033"/>
    </a:accent1>
    <a:accent2>
      <a:srgbClr val="FFFFCC"/>
    </a:accent2>
    <a:accent3>
      <a:srgbClr val="AAAAFF"/>
    </a:accent3>
    <a:accent4>
      <a:srgbClr val="DADADA"/>
    </a:accent4>
    <a:accent5>
      <a:srgbClr val="FFAAAD"/>
    </a:accent5>
    <a:accent6>
      <a:srgbClr val="E7E7B9"/>
    </a:accent6>
    <a:hlink>
      <a:srgbClr val="000080"/>
    </a:hlink>
    <a:folHlink>
      <a:srgbClr val="9999FF"/>
    </a:folHlink>
  </a:clrScheme>
  <a:fontScheme name="1_IAEA_35mmslide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4809</TotalTime>
  <Words>1185</Words>
  <Application>Microsoft Office PowerPoint</Application>
  <PresentationFormat>On-screen Show (4:3)</PresentationFormat>
  <Paragraphs>187</Paragraphs>
  <Slides>52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Arial</vt:lpstr>
      <vt:lpstr>Wingdings</vt:lpstr>
      <vt:lpstr>Monotype Sorts</vt:lpstr>
      <vt:lpstr>Symbol</vt:lpstr>
      <vt:lpstr>Arial Unicode MS</vt:lpstr>
      <vt:lpstr>MS Mincho</vt:lpstr>
      <vt:lpstr>MS PGothic</vt:lpstr>
      <vt:lpstr>Courier New</vt:lpstr>
      <vt:lpstr>Monotype Corsiva</vt:lpstr>
      <vt:lpstr>1_IAEA_35mmslide</vt:lpstr>
      <vt:lpstr>2_IAEA_35mmslide</vt:lpstr>
      <vt:lpstr>95_IAEA_35mmslide</vt:lpstr>
      <vt:lpstr>4_IAEA_35mmslide</vt:lpstr>
      <vt:lpstr>5_IAEA_35mmslide</vt:lpstr>
      <vt:lpstr>96_IAEA_35mmslide</vt:lpstr>
      <vt:lpstr>3_IAEA_35mmslide</vt:lpstr>
      <vt:lpstr>Scientific Conference on  “Applicability of Radiation Response-Models to Low Dose Protection Standards” Cosponsored by the American Nuclear Society and Health Physics Society Pasco, Washington State, USA; September 30-October 3, 2018 </vt:lpstr>
      <vt:lpstr>We face a conundrum</vt:lpstr>
      <vt:lpstr>PowerPoint Presentation</vt:lpstr>
      <vt:lpstr>Our conundrum</vt:lpstr>
      <vt:lpstr>Current radiation protection paradigm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time seems to be ripe:</vt:lpstr>
      <vt:lpstr>PowerPoint Presentation</vt:lpstr>
      <vt:lpstr>ICRP may be of help, but how long would it take?</vt:lpstr>
      <vt:lpstr>PowerPoint Presentation</vt:lpstr>
      <vt:lpstr>Maintaining safety while ensuring  good health &amp; wellbeing</vt:lpstr>
      <vt:lpstr>Holistic approach</vt:lpstr>
      <vt:lpstr>Harmony: effective safety paradigm </vt:lpstr>
      <vt:lpstr>Effective safety paradigm</vt:lpstr>
      <vt:lpstr>Easier if it happens with others?</vt:lpstr>
      <vt:lpstr>Average Occupational Exposures in Different Sectors</vt:lpstr>
      <vt:lpstr>Developments led to reduction of doses, while the RP system remained too conservative</vt:lpstr>
      <vt:lpstr>Call for actions!</vt:lpstr>
      <vt:lpstr>In sum: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Conference on  “Applicability of Radiation Response-Models to Low Dose Protection Standards” Cosponsored by the American Nuclear Society and Health Physics Society Pasco, Washington State, USA; September 30-October 3, 2018</dc:title>
  <dc:creator>Abel J Gonzalez</dc:creator>
  <cp:lastModifiedBy>Steve Baker</cp:lastModifiedBy>
  <cp:revision>27</cp:revision>
  <cp:lastPrinted>2018-09-27T15:30:26Z</cp:lastPrinted>
  <dcterms:created xsi:type="dcterms:W3CDTF">2018-09-23T08:27:23Z</dcterms:created>
  <dcterms:modified xsi:type="dcterms:W3CDTF">2018-10-01T16:42:51Z</dcterms:modified>
</cp:coreProperties>
</file>