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6" r:id="rId2"/>
    <p:sldId id="257" r:id="rId3"/>
    <p:sldId id="258" r:id="rId4"/>
    <p:sldId id="259" r:id="rId5"/>
    <p:sldId id="260" r:id="rId6"/>
    <p:sldId id="262" r:id="rId7"/>
    <p:sldId id="263" r:id="rId8"/>
    <p:sldId id="264" r:id="rId9"/>
    <p:sldId id="269" r:id="rId10"/>
    <p:sldId id="266" r:id="rId11"/>
    <p:sldId id="267" r:id="rId12"/>
    <p:sldId id="268" r:id="rId13"/>
  </p:sldIdLst>
  <p:sldSz cx="10080625" cy="7559675"/>
  <p:notesSz cx="6858000" cy="9947275"/>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558"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128"/>
    </p:cViewPr>
  </p:sorterViewPr>
  <p:notesViewPr>
    <p:cSldViewPr>
      <p:cViewPr>
        <p:scale>
          <a:sx n="71" d="100"/>
          <a:sy n="71" d="100"/>
        </p:scale>
        <p:origin x="2419"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10C45C21-4418-4D92-AF7C-1104ADD31E60}"/>
              </a:ext>
            </a:extLst>
          </p:cNvPr>
          <p:cNvSpPr>
            <a:spLocks noChangeArrowheads="1"/>
          </p:cNvSpPr>
          <p:nvPr/>
        </p:nvSpPr>
        <p:spPr bwMode="auto">
          <a:xfrm>
            <a:off x="0" y="0"/>
            <a:ext cx="6858000" cy="994727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1" name="AutoShape 2">
            <a:extLst>
              <a:ext uri="{FF2B5EF4-FFF2-40B4-BE49-F238E27FC236}">
                <a16:creationId xmlns:a16="http://schemas.microsoft.com/office/drawing/2014/main" id="{D8E4C366-32F9-4451-9684-683B8A6B65DF}"/>
              </a:ext>
            </a:extLst>
          </p:cNvPr>
          <p:cNvSpPr>
            <a:spLocks noChangeArrowheads="1"/>
          </p:cNvSpPr>
          <p:nvPr/>
        </p:nvSpPr>
        <p:spPr bwMode="auto">
          <a:xfrm>
            <a:off x="0" y="0"/>
            <a:ext cx="6858000" cy="994568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2" name="AutoShape 3">
            <a:extLst>
              <a:ext uri="{FF2B5EF4-FFF2-40B4-BE49-F238E27FC236}">
                <a16:creationId xmlns:a16="http://schemas.microsoft.com/office/drawing/2014/main" id="{5A194ACE-AB6D-44B3-A9F7-9000E5AC8105}"/>
              </a:ext>
            </a:extLst>
          </p:cNvPr>
          <p:cNvSpPr>
            <a:spLocks noChangeArrowheads="1"/>
          </p:cNvSpPr>
          <p:nvPr/>
        </p:nvSpPr>
        <p:spPr bwMode="auto">
          <a:xfrm>
            <a:off x="0" y="0"/>
            <a:ext cx="6858000" cy="994568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3" name="Rectangle 4">
            <a:extLst>
              <a:ext uri="{FF2B5EF4-FFF2-40B4-BE49-F238E27FC236}">
                <a16:creationId xmlns:a16="http://schemas.microsoft.com/office/drawing/2014/main" id="{800DDFD9-829D-438D-A413-ECFDBB9B2DA9}"/>
              </a:ext>
            </a:extLst>
          </p:cNvPr>
          <p:cNvSpPr>
            <a:spLocks noGrp="1" noChangeArrowheads="1"/>
          </p:cNvSpPr>
          <p:nvPr>
            <p:ph type="sldImg"/>
          </p:nvPr>
        </p:nvSpPr>
        <p:spPr bwMode="auto">
          <a:xfrm>
            <a:off x="942975" y="755650"/>
            <a:ext cx="4964113" cy="372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a:extLst>
              <a:ext uri="{FF2B5EF4-FFF2-40B4-BE49-F238E27FC236}">
                <a16:creationId xmlns:a16="http://schemas.microsoft.com/office/drawing/2014/main" id="{94C0F7FB-0EE1-4074-B3C8-489B35495440}"/>
              </a:ext>
            </a:extLst>
          </p:cNvPr>
          <p:cNvSpPr>
            <a:spLocks noGrp="1" noChangeArrowheads="1"/>
          </p:cNvSpPr>
          <p:nvPr>
            <p:ph type="body"/>
          </p:nvPr>
        </p:nvSpPr>
        <p:spPr bwMode="auto">
          <a:xfrm>
            <a:off x="685800" y="4724400"/>
            <a:ext cx="5480050" cy="446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55" name="Text Box 6">
            <a:extLst>
              <a:ext uri="{FF2B5EF4-FFF2-40B4-BE49-F238E27FC236}">
                <a16:creationId xmlns:a16="http://schemas.microsoft.com/office/drawing/2014/main" id="{9830FD21-D950-479B-9F4D-EFD65E8DAC99}"/>
              </a:ext>
            </a:extLst>
          </p:cNvPr>
          <p:cNvSpPr txBox="1">
            <a:spLocks noChangeArrowheads="1"/>
          </p:cNvSpPr>
          <p:nvPr/>
        </p:nvSpPr>
        <p:spPr bwMode="auto">
          <a:xfrm>
            <a:off x="0" y="0"/>
            <a:ext cx="29718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6" name="Text Box 7">
            <a:extLst>
              <a:ext uri="{FF2B5EF4-FFF2-40B4-BE49-F238E27FC236}">
                <a16:creationId xmlns:a16="http://schemas.microsoft.com/office/drawing/2014/main" id="{CFCB7FB5-777F-4814-A461-E5E89EC9F98E}"/>
              </a:ext>
            </a:extLst>
          </p:cNvPr>
          <p:cNvSpPr txBox="1">
            <a:spLocks noChangeArrowheads="1"/>
          </p:cNvSpPr>
          <p:nvPr/>
        </p:nvSpPr>
        <p:spPr bwMode="auto">
          <a:xfrm>
            <a:off x="3881438" y="0"/>
            <a:ext cx="2971800"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7" name="Text Box 8">
            <a:extLst>
              <a:ext uri="{FF2B5EF4-FFF2-40B4-BE49-F238E27FC236}">
                <a16:creationId xmlns:a16="http://schemas.microsoft.com/office/drawing/2014/main" id="{71267A0A-3BAD-44A7-90A3-C393EA151695}"/>
              </a:ext>
            </a:extLst>
          </p:cNvPr>
          <p:cNvSpPr txBox="1">
            <a:spLocks noChangeArrowheads="1"/>
          </p:cNvSpPr>
          <p:nvPr/>
        </p:nvSpPr>
        <p:spPr bwMode="auto">
          <a:xfrm>
            <a:off x="0" y="9448800"/>
            <a:ext cx="29718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9">
            <a:extLst>
              <a:ext uri="{FF2B5EF4-FFF2-40B4-BE49-F238E27FC236}">
                <a16:creationId xmlns:a16="http://schemas.microsoft.com/office/drawing/2014/main" id="{20103853-9490-437E-9ADE-D1A46209AB80}"/>
              </a:ext>
            </a:extLst>
          </p:cNvPr>
          <p:cNvSpPr>
            <a:spLocks noGrp="1" noChangeArrowheads="1"/>
          </p:cNvSpPr>
          <p:nvPr>
            <p:ph type="sldNum"/>
          </p:nvPr>
        </p:nvSpPr>
        <p:spPr bwMode="auto">
          <a:xfrm>
            <a:off x="3881438" y="9448800"/>
            <a:ext cx="2970212"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panose="02020603050405020304" pitchFamily="18" charset="0"/>
                <a:cs typeface="Lucida Sans Unicode" panose="020B0602030504020204" pitchFamily="34" charset="0"/>
              </a:defRPr>
            </a:lvl1pPr>
          </a:lstStyle>
          <a:p>
            <a:pPr>
              <a:defRPr/>
            </a:pPr>
            <a:fld id="{9CB54AAF-78BD-400D-98D7-DB991EA49CD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9">
            <a:extLst>
              <a:ext uri="{FF2B5EF4-FFF2-40B4-BE49-F238E27FC236}">
                <a16:creationId xmlns:a16="http://schemas.microsoft.com/office/drawing/2014/main" id="{54717AFE-5809-4231-A8F3-693132F60DE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79B1AAD-84B0-4769-AF0C-55C832CDA9B9}" type="slidenum">
              <a:rPr lang="en-GB" altLang="en-US" sz="1300" smtClean="0"/>
              <a:pPr>
                <a:spcBef>
                  <a:spcPct val="0"/>
                </a:spcBef>
                <a:buClrTx/>
                <a:buFontTx/>
                <a:buNone/>
              </a:pPr>
              <a:t>1</a:t>
            </a:fld>
            <a:endParaRPr lang="en-GB" altLang="en-US" sz="1300"/>
          </a:p>
        </p:txBody>
      </p:sp>
      <p:sp>
        <p:nvSpPr>
          <p:cNvPr id="4099" name="Text Box 1">
            <a:extLst>
              <a:ext uri="{FF2B5EF4-FFF2-40B4-BE49-F238E27FC236}">
                <a16:creationId xmlns:a16="http://schemas.microsoft.com/office/drawing/2014/main" id="{1F1FDF94-BEFE-492A-89D0-E9B08B9DB176}"/>
              </a:ext>
            </a:extLst>
          </p:cNvPr>
          <p:cNvSpPr txBox="1">
            <a:spLocks noChangeArrowheads="1"/>
          </p:cNvSpPr>
          <p:nvPr/>
        </p:nvSpPr>
        <p:spPr bwMode="auto">
          <a:xfrm>
            <a:off x="3881438" y="9448800"/>
            <a:ext cx="29718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848C099-082B-415E-AA43-9E6632586BBA}" type="slidenum">
              <a:rPr lang="en-GB" altLang="en-US" sz="1300"/>
              <a:pPr algn="r" eaLnBrk="1">
                <a:lnSpc>
                  <a:spcPct val="95000"/>
                </a:lnSpc>
                <a:spcBef>
                  <a:spcPct val="0"/>
                </a:spcBef>
                <a:buClrTx/>
                <a:buFontTx/>
                <a:buNone/>
              </a:pPr>
              <a:t>1</a:t>
            </a:fld>
            <a:endParaRPr lang="en-GB" altLang="en-US" sz="1300"/>
          </a:p>
        </p:txBody>
      </p:sp>
      <p:sp>
        <p:nvSpPr>
          <p:cNvPr id="4100" name="Rectangle 2">
            <a:extLst>
              <a:ext uri="{FF2B5EF4-FFF2-40B4-BE49-F238E27FC236}">
                <a16:creationId xmlns:a16="http://schemas.microsoft.com/office/drawing/2014/main" id="{302F1FC9-608E-400A-A544-E786D554D4E8}"/>
              </a:ext>
            </a:extLst>
          </p:cNvPr>
          <p:cNvSpPr>
            <a:spLocks noChangeArrowheads="1" noTextEdit="1"/>
          </p:cNvSpPr>
          <p:nvPr>
            <p:ph type="sldImg"/>
          </p:nvPr>
        </p:nvSpPr>
        <p:spPr>
          <a:xfrm>
            <a:off x="942975" y="755650"/>
            <a:ext cx="4970463"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3">
            <a:extLst>
              <a:ext uri="{FF2B5EF4-FFF2-40B4-BE49-F238E27FC236}">
                <a16:creationId xmlns:a16="http://schemas.microsoft.com/office/drawing/2014/main" id="{2A07E297-716A-4649-94B2-3B1ABC2E5CF7}"/>
              </a:ext>
            </a:extLst>
          </p:cNvPr>
          <p:cNvSpPr>
            <a:spLocks noChangeArrowheads="1"/>
          </p:cNvSpPr>
          <p:nvPr>
            <p:ph type="body" idx="1"/>
          </p:nvPr>
        </p:nvSpPr>
        <p:spPr>
          <a:xfrm>
            <a:off x="685800" y="4724400"/>
            <a:ext cx="5486400" cy="44751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a:extLst>
              <a:ext uri="{FF2B5EF4-FFF2-40B4-BE49-F238E27FC236}">
                <a16:creationId xmlns:a16="http://schemas.microsoft.com/office/drawing/2014/main" id="{8D4FFE6F-9BCE-47A0-9E28-9E75DF22BE4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33050E6-A910-4946-9423-7DCED1929FC4}" type="slidenum">
              <a:rPr lang="en-GB" altLang="en-US" sz="1300" smtClean="0"/>
              <a:pPr>
                <a:spcBef>
                  <a:spcPct val="0"/>
                </a:spcBef>
                <a:buClrTx/>
                <a:buFontTx/>
                <a:buNone/>
              </a:pPr>
              <a:t>11</a:t>
            </a:fld>
            <a:endParaRPr lang="en-GB" altLang="en-US" sz="1300"/>
          </a:p>
        </p:txBody>
      </p:sp>
      <p:sp>
        <p:nvSpPr>
          <p:cNvPr id="23555" name="Rectangle 1">
            <a:extLst>
              <a:ext uri="{FF2B5EF4-FFF2-40B4-BE49-F238E27FC236}">
                <a16:creationId xmlns:a16="http://schemas.microsoft.com/office/drawing/2014/main" id="{0300C37B-27DB-4572-9892-7EE377DBAE4A}"/>
              </a:ext>
            </a:extLst>
          </p:cNvPr>
          <p:cNvSpPr>
            <a:spLocks noChangeArrowheads="1" noTextEdit="1"/>
          </p:cNvSpPr>
          <p:nvPr>
            <p:ph type="sldImg"/>
          </p:nvPr>
        </p:nvSpPr>
        <p:spPr>
          <a:xfrm>
            <a:off x="942975" y="755650"/>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a:extLst>
              <a:ext uri="{FF2B5EF4-FFF2-40B4-BE49-F238E27FC236}">
                <a16:creationId xmlns:a16="http://schemas.microsoft.com/office/drawing/2014/main" id="{FDF516BE-A59A-46A2-AA4F-1508D4A76244}"/>
              </a:ext>
            </a:extLst>
          </p:cNvPr>
          <p:cNvSpPr>
            <a:spLocks noChangeArrowheads="1"/>
          </p:cNvSpPr>
          <p:nvPr>
            <p:ph type="body" idx="1"/>
          </p:nvPr>
        </p:nvSpPr>
        <p:spPr>
          <a:xfrm>
            <a:off x="685800" y="4724400"/>
            <a:ext cx="5481638"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a:extLst>
              <a:ext uri="{FF2B5EF4-FFF2-40B4-BE49-F238E27FC236}">
                <a16:creationId xmlns:a16="http://schemas.microsoft.com/office/drawing/2014/main" id="{957AA102-8B13-4926-8184-875882D2F54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038C84B-B0AB-43ED-8EC7-5DEC93DDD2D0}" type="slidenum">
              <a:rPr lang="en-GB" altLang="en-US" sz="1300" smtClean="0"/>
              <a:pPr>
                <a:spcBef>
                  <a:spcPct val="0"/>
                </a:spcBef>
                <a:buClrTx/>
                <a:buFontTx/>
                <a:buNone/>
              </a:pPr>
              <a:t>12</a:t>
            </a:fld>
            <a:endParaRPr lang="en-GB" altLang="en-US" sz="1300"/>
          </a:p>
        </p:txBody>
      </p:sp>
      <p:sp>
        <p:nvSpPr>
          <p:cNvPr id="25603" name="Rectangle 1">
            <a:extLst>
              <a:ext uri="{FF2B5EF4-FFF2-40B4-BE49-F238E27FC236}">
                <a16:creationId xmlns:a16="http://schemas.microsoft.com/office/drawing/2014/main" id="{2F2C9F6B-A2BE-406E-B5FC-4C8C52E9DB6F}"/>
              </a:ext>
            </a:extLst>
          </p:cNvPr>
          <p:cNvSpPr>
            <a:spLocks noChangeArrowheads="1" noTextEdit="1"/>
          </p:cNvSpPr>
          <p:nvPr>
            <p:ph type="sldImg"/>
          </p:nvPr>
        </p:nvSpPr>
        <p:spPr>
          <a:xfrm>
            <a:off x="942975" y="755650"/>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2D00350D-2F38-47AA-9F11-DAD393FC7C77}"/>
              </a:ext>
            </a:extLst>
          </p:cNvPr>
          <p:cNvSpPr>
            <a:spLocks noChangeArrowheads="1"/>
          </p:cNvSpPr>
          <p:nvPr>
            <p:ph type="body" idx="1"/>
          </p:nvPr>
        </p:nvSpPr>
        <p:spPr>
          <a:xfrm>
            <a:off x="685800" y="4724400"/>
            <a:ext cx="5481638"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
            <a:extLst>
              <a:ext uri="{FF2B5EF4-FFF2-40B4-BE49-F238E27FC236}">
                <a16:creationId xmlns:a16="http://schemas.microsoft.com/office/drawing/2014/main" id="{3B95FDFA-BE4D-4843-AA75-AA88CE8CE39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05E1253-965A-4ED3-A37F-9B83A322CEDF}" type="slidenum">
              <a:rPr lang="en-GB" altLang="en-US" sz="1300" smtClean="0"/>
              <a:pPr>
                <a:spcBef>
                  <a:spcPct val="0"/>
                </a:spcBef>
                <a:buClrTx/>
                <a:buFontTx/>
                <a:buNone/>
              </a:pPr>
              <a:t>2</a:t>
            </a:fld>
            <a:endParaRPr lang="en-GB" altLang="en-US" sz="1300"/>
          </a:p>
        </p:txBody>
      </p:sp>
      <p:sp>
        <p:nvSpPr>
          <p:cNvPr id="6147" name="Text Box 1">
            <a:extLst>
              <a:ext uri="{FF2B5EF4-FFF2-40B4-BE49-F238E27FC236}">
                <a16:creationId xmlns:a16="http://schemas.microsoft.com/office/drawing/2014/main" id="{E4ED6C23-F83B-474D-9C4D-78842F095281}"/>
              </a:ext>
            </a:extLst>
          </p:cNvPr>
          <p:cNvSpPr txBox="1">
            <a:spLocks noChangeArrowheads="1"/>
          </p:cNvSpPr>
          <p:nvPr/>
        </p:nvSpPr>
        <p:spPr bwMode="auto">
          <a:xfrm>
            <a:off x="3881438" y="9448800"/>
            <a:ext cx="29718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C754F4-3EED-49C1-8A96-99D10E9F02A2}" type="slidenum">
              <a:rPr lang="en-GB" altLang="en-US" sz="1300"/>
              <a:pPr algn="r" eaLnBrk="1">
                <a:lnSpc>
                  <a:spcPct val="95000"/>
                </a:lnSpc>
                <a:spcBef>
                  <a:spcPct val="0"/>
                </a:spcBef>
                <a:buClrTx/>
                <a:buFontTx/>
                <a:buNone/>
              </a:pPr>
              <a:t>2</a:t>
            </a:fld>
            <a:endParaRPr lang="en-GB" altLang="en-US" sz="1300"/>
          </a:p>
        </p:txBody>
      </p:sp>
      <p:sp>
        <p:nvSpPr>
          <p:cNvPr id="6148" name="Rectangle 2">
            <a:extLst>
              <a:ext uri="{FF2B5EF4-FFF2-40B4-BE49-F238E27FC236}">
                <a16:creationId xmlns:a16="http://schemas.microsoft.com/office/drawing/2014/main" id="{177A5297-4AB6-4623-96F5-7F3EE8F89E39}"/>
              </a:ext>
            </a:extLst>
          </p:cNvPr>
          <p:cNvSpPr>
            <a:spLocks noChangeArrowheads="1" noTextEdit="1"/>
          </p:cNvSpPr>
          <p:nvPr>
            <p:ph type="sldImg"/>
          </p:nvPr>
        </p:nvSpPr>
        <p:spPr>
          <a:xfrm>
            <a:off x="942975" y="755650"/>
            <a:ext cx="4970463"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a:extLst>
              <a:ext uri="{FF2B5EF4-FFF2-40B4-BE49-F238E27FC236}">
                <a16:creationId xmlns:a16="http://schemas.microsoft.com/office/drawing/2014/main" id="{340F2B2C-F644-43EB-9FD2-C37AC90B9285}"/>
              </a:ext>
            </a:extLst>
          </p:cNvPr>
          <p:cNvSpPr>
            <a:spLocks noChangeArrowheads="1"/>
          </p:cNvSpPr>
          <p:nvPr>
            <p:ph type="body" idx="1"/>
          </p:nvPr>
        </p:nvSpPr>
        <p:spPr>
          <a:xfrm>
            <a:off x="685800" y="4724400"/>
            <a:ext cx="5486400" cy="44751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Clever ancestor brought fire into home</a:t>
            </a:r>
          </a:p>
          <a:p>
            <a:r>
              <a:rPr lang="en-US" altLang="en-US"/>
              <a:t>Green environmentalists went home safe cold hungy – but died out</a:t>
            </a:r>
          </a:p>
          <a:p>
            <a:r>
              <a:rPr lang="en-US" altLang="en-US"/>
              <a:t>Red leaders  went on , sailing ships for trade, </a:t>
            </a:r>
            <a:br>
              <a:rPr lang="en-US" altLang="en-US"/>
            </a:br>
            <a:r>
              <a:rPr lang="en-US" altLang="en-US"/>
              <a:t>ater and wind power for mills</a:t>
            </a:r>
          </a:p>
          <a:p>
            <a:r>
              <a:rPr lang="en-US" altLang="en-US"/>
              <a:t>In this case Red had won, green injurious to life</a:t>
            </a:r>
          </a:p>
          <a:p>
            <a:r>
              <a:rPr lang="en-US" altLang="en-US"/>
              <a:t>But these power sources were limited and intermittent</a:t>
            </a:r>
          </a:p>
          <a:p>
            <a:r>
              <a:rPr lang="en-US" altLang="en-US"/>
              <a:t>Forests were felled and ships becalmed</a:t>
            </a:r>
          </a:p>
          <a:p>
            <a:endParaRPr lang="en-US" altLang="en-US"/>
          </a:p>
          <a:p>
            <a:r>
              <a:rPr lang="en-US" altLang="en-US"/>
              <a:t>Industrial Revolution: coal and oil for replaced biofuels,  </a:t>
            </a:r>
          </a:p>
          <a:p>
            <a:r>
              <a:rPr lang="en-US" altLang="en-US"/>
              <a:t>Steam replaced water and wind for transport and shipping,</a:t>
            </a:r>
          </a:p>
          <a:p>
            <a:r>
              <a:rPr lang="en-US" altLang="en-US"/>
              <a:t>steel replaced wood for construction</a:t>
            </a:r>
          </a:p>
          <a:p>
            <a:r>
              <a:rPr lang="en-US" altLang="en-US"/>
              <a:t>Power was available anytime anywhere </a:t>
            </a:r>
          </a:p>
          <a:p>
            <a:r>
              <a:rPr lang="en-US" altLang="en-US"/>
              <a:t>Transformative effect on life</a:t>
            </a:r>
          </a:p>
          <a:p>
            <a:r>
              <a:rPr lang="en-US" altLang="en-US"/>
              <a:t>But the effect on nature had been neglected.</a:t>
            </a:r>
          </a:p>
          <a:p>
            <a:r>
              <a:rPr lang="en-US" altLang="en-US"/>
              <a:t>Now global effect on the climate widely accepted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9">
            <a:extLst>
              <a:ext uri="{FF2B5EF4-FFF2-40B4-BE49-F238E27FC236}">
                <a16:creationId xmlns:a16="http://schemas.microsoft.com/office/drawing/2014/main" id="{8237160E-FD0D-4C4B-8485-1C2715D5238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3600D529-9289-4FFF-BCB8-15AD0DDC24CE}" type="slidenum">
              <a:rPr lang="en-GB" altLang="en-US" sz="1300" smtClean="0"/>
              <a:pPr>
                <a:spcBef>
                  <a:spcPct val="0"/>
                </a:spcBef>
                <a:buClrTx/>
                <a:buFontTx/>
                <a:buNone/>
              </a:pPr>
              <a:t>3</a:t>
            </a:fld>
            <a:endParaRPr lang="en-GB" altLang="en-US" sz="1300"/>
          </a:p>
        </p:txBody>
      </p:sp>
      <p:sp>
        <p:nvSpPr>
          <p:cNvPr id="8195" name="Text Box 1">
            <a:extLst>
              <a:ext uri="{FF2B5EF4-FFF2-40B4-BE49-F238E27FC236}">
                <a16:creationId xmlns:a16="http://schemas.microsoft.com/office/drawing/2014/main" id="{D3C6F87E-49ED-4C26-B0CE-6731233F766F}"/>
              </a:ext>
            </a:extLst>
          </p:cNvPr>
          <p:cNvSpPr txBox="1">
            <a:spLocks noChangeArrowheads="1"/>
          </p:cNvSpPr>
          <p:nvPr/>
        </p:nvSpPr>
        <p:spPr bwMode="auto">
          <a:xfrm>
            <a:off x="3881438" y="9448800"/>
            <a:ext cx="29718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68CE70DE-7A84-46C3-ADD4-756A143BB226}" type="slidenum">
              <a:rPr lang="en-GB" altLang="en-US" sz="1300"/>
              <a:pPr algn="r" eaLnBrk="1">
                <a:lnSpc>
                  <a:spcPct val="95000"/>
                </a:lnSpc>
                <a:spcBef>
                  <a:spcPct val="0"/>
                </a:spcBef>
                <a:buClrTx/>
                <a:buFontTx/>
                <a:buNone/>
              </a:pPr>
              <a:t>3</a:t>
            </a:fld>
            <a:endParaRPr lang="en-GB" altLang="en-US" sz="1300"/>
          </a:p>
        </p:txBody>
      </p:sp>
      <p:sp>
        <p:nvSpPr>
          <p:cNvPr id="8196" name="Rectangle 2">
            <a:extLst>
              <a:ext uri="{FF2B5EF4-FFF2-40B4-BE49-F238E27FC236}">
                <a16:creationId xmlns:a16="http://schemas.microsoft.com/office/drawing/2014/main" id="{00D48A87-AB19-415A-863B-BFBC09DFEC2E}"/>
              </a:ext>
            </a:extLst>
          </p:cNvPr>
          <p:cNvSpPr>
            <a:spLocks noChangeArrowheads="1" noTextEdit="1"/>
          </p:cNvSpPr>
          <p:nvPr>
            <p:ph type="sldImg"/>
          </p:nvPr>
        </p:nvSpPr>
        <p:spPr>
          <a:xfrm>
            <a:off x="942975" y="755650"/>
            <a:ext cx="4970463"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7" name="Rectangle 3">
            <a:extLst>
              <a:ext uri="{FF2B5EF4-FFF2-40B4-BE49-F238E27FC236}">
                <a16:creationId xmlns:a16="http://schemas.microsoft.com/office/drawing/2014/main" id="{ACF1B9D4-056D-4A19-ABD8-7CFEB3B092AF}"/>
              </a:ext>
            </a:extLst>
          </p:cNvPr>
          <p:cNvSpPr>
            <a:spLocks noChangeArrowheads="1"/>
          </p:cNvSpPr>
          <p:nvPr>
            <p:ph type="body" idx="1"/>
          </p:nvPr>
        </p:nvSpPr>
        <p:spPr>
          <a:xfrm>
            <a:off x="427038" y="4397375"/>
            <a:ext cx="5486400" cy="44751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 </a:t>
            </a:r>
          </a:p>
          <a:p>
            <a:endParaRPr lang="en-US" altLang="en-US"/>
          </a:p>
          <a:p>
            <a:r>
              <a:rPr lang="en-US" alt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9">
            <a:extLst>
              <a:ext uri="{FF2B5EF4-FFF2-40B4-BE49-F238E27FC236}">
                <a16:creationId xmlns:a16="http://schemas.microsoft.com/office/drawing/2014/main" id="{7F1815BA-1A1C-4DDF-801F-713BDBD05F7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D893627-1C68-48AE-AE91-0999E948B4FF}" type="slidenum">
              <a:rPr lang="en-GB" altLang="en-US" sz="1300" smtClean="0"/>
              <a:pPr>
                <a:spcBef>
                  <a:spcPct val="0"/>
                </a:spcBef>
                <a:buClrTx/>
                <a:buFontTx/>
                <a:buNone/>
              </a:pPr>
              <a:t>4</a:t>
            </a:fld>
            <a:endParaRPr lang="en-GB" altLang="en-US" sz="1300"/>
          </a:p>
        </p:txBody>
      </p:sp>
      <p:sp>
        <p:nvSpPr>
          <p:cNvPr id="10243" name="Text Box 1">
            <a:extLst>
              <a:ext uri="{FF2B5EF4-FFF2-40B4-BE49-F238E27FC236}">
                <a16:creationId xmlns:a16="http://schemas.microsoft.com/office/drawing/2014/main" id="{3C2AFCBF-E452-43E0-B80A-3E9CB025450D}"/>
              </a:ext>
            </a:extLst>
          </p:cNvPr>
          <p:cNvSpPr txBox="1">
            <a:spLocks noChangeArrowheads="1"/>
          </p:cNvSpPr>
          <p:nvPr/>
        </p:nvSpPr>
        <p:spPr bwMode="auto">
          <a:xfrm>
            <a:off x="3881438" y="9448800"/>
            <a:ext cx="29718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7B40317-851F-4640-B5DE-7895A7E5C92D}" type="slidenum">
              <a:rPr lang="en-GB" altLang="en-US" sz="1300"/>
              <a:pPr algn="r" eaLnBrk="1">
                <a:lnSpc>
                  <a:spcPct val="95000"/>
                </a:lnSpc>
                <a:spcBef>
                  <a:spcPct val="0"/>
                </a:spcBef>
                <a:buClrTx/>
                <a:buFontTx/>
                <a:buNone/>
              </a:pPr>
              <a:t>4</a:t>
            </a:fld>
            <a:endParaRPr lang="en-GB" altLang="en-US" sz="1300"/>
          </a:p>
        </p:txBody>
      </p:sp>
      <p:sp>
        <p:nvSpPr>
          <p:cNvPr id="10244" name="Rectangle 2">
            <a:extLst>
              <a:ext uri="{FF2B5EF4-FFF2-40B4-BE49-F238E27FC236}">
                <a16:creationId xmlns:a16="http://schemas.microsoft.com/office/drawing/2014/main" id="{BC36E555-4E7C-42C4-87FE-400CD6463196}"/>
              </a:ext>
            </a:extLst>
          </p:cNvPr>
          <p:cNvSpPr>
            <a:spLocks noChangeArrowheads="1" noTextEdit="1"/>
          </p:cNvSpPr>
          <p:nvPr>
            <p:ph type="sldImg"/>
          </p:nvPr>
        </p:nvSpPr>
        <p:spPr>
          <a:xfrm>
            <a:off x="942975" y="755650"/>
            <a:ext cx="4970463"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a:extLst>
              <a:ext uri="{FF2B5EF4-FFF2-40B4-BE49-F238E27FC236}">
                <a16:creationId xmlns:a16="http://schemas.microsoft.com/office/drawing/2014/main" id="{5EB85554-A814-4C62-922F-E611136D2E36}"/>
              </a:ext>
            </a:extLst>
          </p:cNvPr>
          <p:cNvSpPr>
            <a:spLocks noChangeArrowheads="1"/>
          </p:cNvSpPr>
          <p:nvPr>
            <p:ph type="body" idx="1"/>
          </p:nvPr>
        </p:nvSpPr>
        <p:spPr>
          <a:xfrm>
            <a:off x="685800" y="4724400"/>
            <a:ext cx="5486400" cy="44751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9">
            <a:extLst>
              <a:ext uri="{FF2B5EF4-FFF2-40B4-BE49-F238E27FC236}">
                <a16:creationId xmlns:a16="http://schemas.microsoft.com/office/drawing/2014/main" id="{363E6CDD-508B-42D3-B42D-01F90ECB9A7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39BB638-6EFB-4382-A003-2561868BAFD2}" type="slidenum">
              <a:rPr lang="en-GB" altLang="en-US" sz="1300" smtClean="0"/>
              <a:pPr>
                <a:spcBef>
                  <a:spcPct val="0"/>
                </a:spcBef>
                <a:buClrTx/>
                <a:buFontTx/>
                <a:buNone/>
              </a:pPr>
              <a:t>5</a:t>
            </a:fld>
            <a:endParaRPr lang="en-GB" altLang="en-US" sz="1300"/>
          </a:p>
        </p:txBody>
      </p:sp>
      <p:sp>
        <p:nvSpPr>
          <p:cNvPr id="12291" name="Text Box 1">
            <a:extLst>
              <a:ext uri="{FF2B5EF4-FFF2-40B4-BE49-F238E27FC236}">
                <a16:creationId xmlns:a16="http://schemas.microsoft.com/office/drawing/2014/main" id="{0FB34EE8-1409-4435-94C0-333222040968}"/>
              </a:ext>
            </a:extLst>
          </p:cNvPr>
          <p:cNvSpPr txBox="1">
            <a:spLocks noChangeArrowheads="1"/>
          </p:cNvSpPr>
          <p:nvPr/>
        </p:nvSpPr>
        <p:spPr bwMode="auto">
          <a:xfrm>
            <a:off x="3881438" y="9448800"/>
            <a:ext cx="29718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AEB05F7-B9A4-4B76-B8BD-E0A835AC3AB5}" type="slidenum">
              <a:rPr lang="en-GB" altLang="en-US" sz="1300"/>
              <a:pPr algn="r" eaLnBrk="1">
                <a:lnSpc>
                  <a:spcPct val="95000"/>
                </a:lnSpc>
                <a:spcBef>
                  <a:spcPct val="0"/>
                </a:spcBef>
                <a:buClrTx/>
                <a:buFontTx/>
                <a:buNone/>
              </a:pPr>
              <a:t>5</a:t>
            </a:fld>
            <a:endParaRPr lang="en-GB" altLang="en-US" sz="1300"/>
          </a:p>
        </p:txBody>
      </p:sp>
      <p:sp>
        <p:nvSpPr>
          <p:cNvPr id="12292" name="Rectangle 2">
            <a:extLst>
              <a:ext uri="{FF2B5EF4-FFF2-40B4-BE49-F238E27FC236}">
                <a16:creationId xmlns:a16="http://schemas.microsoft.com/office/drawing/2014/main" id="{A3380467-B7EE-45CD-80BD-BE3E221D1830}"/>
              </a:ext>
            </a:extLst>
          </p:cNvPr>
          <p:cNvSpPr>
            <a:spLocks noChangeArrowheads="1" noTextEdit="1"/>
          </p:cNvSpPr>
          <p:nvPr>
            <p:ph type="sldImg"/>
          </p:nvPr>
        </p:nvSpPr>
        <p:spPr>
          <a:xfrm>
            <a:off x="942975" y="755650"/>
            <a:ext cx="4970463" cy="3729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3" name="Rectangle 3">
            <a:extLst>
              <a:ext uri="{FF2B5EF4-FFF2-40B4-BE49-F238E27FC236}">
                <a16:creationId xmlns:a16="http://schemas.microsoft.com/office/drawing/2014/main" id="{548A5056-AC31-4DC4-998B-B1C5B8B54407}"/>
              </a:ext>
            </a:extLst>
          </p:cNvPr>
          <p:cNvSpPr>
            <a:spLocks noChangeArrowheads="1"/>
          </p:cNvSpPr>
          <p:nvPr>
            <p:ph type="body" idx="1"/>
          </p:nvPr>
        </p:nvSpPr>
        <p:spPr>
          <a:xfrm>
            <a:off x="685800" y="4724400"/>
            <a:ext cx="5486400" cy="44751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9">
            <a:extLst>
              <a:ext uri="{FF2B5EF4-FFF2-40B4-BE49-F238E27FC236}">
                <a16:creationId xmlns:a16="http://schemas.microsoft.com/office/drawing/2014/main" id="{9C43172D-9C06-444F-8083-508D3A21336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272A933-B305-44A6-BC11-F44E984739F5}" type="slidenum">
              <a:rPr lang="en-GB" altLang="en-US" sz="1300" smtClean="0"/>
              <a:pPr>
                <a:spcBef>
                  <a:spcPct val="0"/>
                </a:spcBef>
                <a:buClrTx/>
                <a:buFontTx/>
                <a:buNone/>
              </a:pPr>
              <a:t>6</a:t>
            </a:fld>
            <a:endParaRPr lang="en-GB" altLang="en-US" sz="1300"/>
          </a:p>
        </p:txBody>
      </p:sp>
      <p:sp>
        <p:nvSpPr>
          <p:cNvPr id="14339" name="Rectangle 1">
            <a:extLst>
              <a:ext uri="{FF2B5EF4-FFF2-40B4-BE49-F238E27FC236}">
                <a16:creationId xmlns:a16="http://schemas.microsoft.com/office/drawing/2014/main" id="{E24BA1D4-3296-40CF-A0F6-1F4552014DA0}"/>
              </a:ext>
            </a:extLst>
          </p:cNvPr>
          <p:cNvSpPr>
            <a:spLocks noChangeArrowheads="1" noTextEdit="1"/>
          </p:cNvSpPr>
          <p:nvPr>
            <p:ph type="sldImg"/>
          </p:nvPr>
        </p:nvSpPr>
        <p:spPr>
          <a:xfrm>
            <a:off x="942975" y="755650"/>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2AB15238-D575-4331-8FBE-F874FBB3C845}"/>
              </a:ext>
            </a:extLst>
          </p:cNvPr>
          <p:cNvSpPr>
            <a:spLocks noChangeArrowheads="1"/>
          </p:cNvSpPr>
          <p:nvPr>
            <p:ph type="body" idx="1"/>
          </p:nvPr>
        </p:nvSpPr>
        <p:spPr>
          <a:xfrm>
            <a:off x="685800" y="4724400"/>
            <a:ext cx="5481638"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Life survives attacks statistically</a:t>
            </a:r>
            <a:br>
              <a:rPr lang="en-US" altLang="en-US"/>
            </a:br>
            <a:r>
              <a:rPr lang="en-US" altLang="en-US"/>
              <a:t>Organisms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9">
            <a:extLst>
              <a:ext uri="{FF2B5EF4-FFF2-40B4-BE49-F238E27FC236}">
                <a16:creationId xmlns:a16="http://schemas.microsoft.com/office/drawing/2014/main" id="{1E3370D4-910B-4C3D-8D6E-FE7CAD63CC4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32D4C5B-1844-4100-AF66-A342FDC52203}" type="slidenum">
              <a:rPr lang="en-GB" altLang="en-US" sz="1300" smtClean="0"/>
              <a:pPr>
                <a:spcBef>
                  <a:spcPct val="0"/>
                </a:spcBef>
                <a:buClrTx/>
                <a:buFontTx/>
                <a:buNone/>
              </a:pPr>
              <a:t>7</a:t>
            </a:fld>
            <a:endParaRPr lang="en-GB" altLang="en-US" sz="1300"/>
          </a:p>
        </p:txBody>
      </p:sp>
      <p:sp>
        <p:nvSpPr>
          <p:cNvPr id="16387" name="Rectangle 1">
            <a:extLst>
              <a:ext uri="{FF2B5EF4-FFF2-40B4-BE49-F238E27FC236}">
                <a16:creationId xmlns:a16="http://schemas.microsoft.com/office/drawing/2014/main" id="{BC0E2CF1-88B6-425B-992B-2178AA5DC216}"/>
              </a:ext>
            </a:extLst>
          </p:cNvPr>
          <p:cNvSpPr>
            <a:spLocks noChangeArrowheads="1" noTextEdit="1"/>
          </p:cNvSpPr>
          <p:nvPr>
            <p:ph type="sldImg"/>
          </p:nvPr>
        </p:nvSpPr>
        <p:spPr>
          <a:xfrm>
            <a:off x="942975" y="755650"/>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570B9064-9B71-4B52-810B-40C13DDE11D8}"/>
              </a:ext>
            </a:extLst>
          </p:cNvPr>
          <p:cNvSpPr>
            <a:spLocks noChangeArrowheads="1"/>
          </p:cNvSpPr>
          <p:nvPr>
            <p:ph type="body" idx="1"/>
          </p:nvPr>
        </p:nvSpPr>
        <p:spPr>
          <a:xfrm>
            <a:off x="685800" y="4724400"/>
            <a:ext cx="5481638"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9">
            <a:extLst>
              <a:ext uri="{FF2B5EF4-FFF2-40B4-BE49-F238E27FC236}">
                <a16:creationId xmlns:a16="http://schemas.microsoft.com/office/drawing/2014/main" id="{BFC19CDF-0F8B-4481-9522-8BBE4C6225E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C9AAC4A-4A8E-412F-B742-2BB3E5951B23}" type="slidenum">
              <a:rPr lang="en-GB" altLang="en-US" sz="1300" smtClean="0"/>
              <a:pPr>
                <a:spcBef>
                  <a:spcPct val="0"/>
                </a:spcBef>
                <a:buClrTx/>
                <a:buFontTx/>
                <a:buNone/>
              </a:pPr>
              <a:t>8</a:t>
            </a:fld>
            <a:endParaRPr lang="en-GB" altLang="en-US" sz="1300"/>
          </a:p>
        </p:txBody>
      </p:sp>
      <p:sp>
        <p:nvSpPr>
          <p:cNvPr id="18435" name="Text Box 1">
            <a:extLst>
              <a:ext uri="{FF2B5EF4-FFF2-40B4-BE49-F238E27FC236}">
                <a16:creationId xmlns:a16="http://schemas.microsoft.com/office/drawing/2014/main" id="{7E15D7C9-FD48-4AFC-B48E-9AEA02DDDF61}"/>
              </a:ext>
            </a:extLst>
          </p:cNvPr>
          <p:cNvSpPr txBox="1">
            <a:spLocks noChangeArrowheads="1"/>
          </p:cNvSpPr>
          <p:nvPr/>
        </p:nvSpPr>
        <p:spPr bwMode="auto">
          <a:xfrm>
            <a:off x="3881438" y="9448800"/>
            <a:ext cx="297180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94A04E5-8588-415D-819C-EECFAA273DBA}" type="slidenum">
              <a:rPr lang="en-GB" altLang="en-US" sz="1300"/>
              <a:pPr algn="r" eaLnBrk="1">
                <a:lnSpc>
                  <a:spcPct val="95000"/>
                </a:lnSpc>
                <a:spcBef>
                  <a:spcPct val="0"/>
                </a:spcBef>
                <a:buClrTx/>
                <a:buFontTx/>
                <a:buNone/>
              </a:pPr>
              <a:t>8</a:t>
            </a:fld>
            <a:endParaRPr lang="en-GB" altLang="en-US" sz="1300"/>
          </a:p>
        </p:txBody>
      </p:sp>
      <p:sp>
        <p:nvSpPr>
          <p:cNvPr id="18436" name="Text Box 2">
            <a:extLst>
              <a:ext uri="{FF2B5EF4-FFF2-40B4-BE49-F238E27FC236}">
                <a16:creationId xmlns:a16="http://schemas.microsoft.com/office/drawing/2014/main" id="{109B027B-4BFC-4E2C-AD61-B5D630CE704A}"/>
              </a:ext>
            </a:extLst>
          </p:cNvPr>
          <p:cNvSpPr txBox="1">
            <a:spLocks noChangeArrowheads="1"/>
          </p:cNvSpPr>
          <p:nvPr/>
        </p:nvSpPr>
        <p:spPr bwMode="auto">
          <a:xfrm>
            <a:off x="1003300" y="755650"/>
            <a:ext cx="4840288" cy="37195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37" name="Rectangle 3">
            <a:extLst>
              <a:ext uri="{FF2B5EF4-FFF2-40B4-BE49-F238E27FC236}">
                <a16:creationId xmlns:a16="http://schemas.microsoft.com/office/drawing/2014/main" id="{A70ED4F5-68CE-4D91-8953-4601A9D98081}"/>
              </a:ext>
            </a:extLst>
          </p:cNvPr>
          <p:cNvSpPr>
            <a:spLocks noChangeArrowheads="1"/>
          </p:cNvSpPr>
          <p:nvPr>
            <p:ph type="body"/>
          </p:nvPr>
        </p:nvSpPr>
        <p:spPr>
          <a:xfrm>
            <a:off x="685800" y="4724400"/>
            <a:ext cx="5456238" cy="44450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358311B7-B1B3-4496-A438-F052A02E401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36D110C-05D9-4719-9801-346E048D3673}" type="slidenum">
              <a:rPr lang="en-GB" altLang="en-US" sz="1300" smtClean="0"/>
              <a:pPr>
                <a:spcBef>
                  <a:spcPct val="0"/>
                </a:spcBef>
                <a:buClrTx/>
                <a:buFontTx/>
                <a:buNone/>
              </a:pPr>
              <a:t>10</a:t>
            </a:fld>
            <a:endParaRPr lang="en-GB" altLang="en-US" sz="1300"/>
          </a:p>
        </p:txBody>
      </p:sp>
      <p:sp>
        <p:nvSpPr>
          <p:cNvPr id="21507" name="Rectangle 1">
            <a:extLst>
              <a:ext uri="{FF2B5EF4-FFF2-40B4-BE49-F238E27FC236}">
                <a16:creationId xmlns:a16="http://schemas.microsoft.com/office/drawing/2014/main" id="{ADD2C783-179E-4577-91B9-4410006FCA78}"/>
              </a:ext>
            </a:extLst>
          </p:cNvPr>
          <p:cNvSpPr>
            <a:spLocks noChangeArrowheads="1" noTextEdit="1"/>
          </p:cNvSpPr>
          <p:nvPr>
            <p:ph type="sldImg"/>
          </p:nvPr>
        </p:nvSpPr>
        <p:spPr>
          <a:xfrm>
            <a:off x="942975" y="755650"/>
            <a:ext cx="4965700" cy="37242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3CCD04A8-A3B7-410F-B25B-0F074EFE2A17}"/>
              </a:ext>
            </a:extLst>
          </p:cNvPr>
          <p:cNvSpPr>
            <a:spLocks noChangeArrowheads="1"/>
          </p:cNvSpPr>
          <p:nvPr>
            <p:ph type="body" idx="1"/>
          </p:nvPr>
        </p:nvSpPr>
        <p:spPr>
          <a:xfrm>
            <a:off x="685800" y="4724400"/>
            <a:ext cx="5481638"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709F-498C-43E5-A8A4-55E2D432AB87}"/>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7333451-9EAE-4809-AB0B-245E9743E851}"/>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3">
            <a:extLst>
              <a:ext uri="{FF2B5EF4-FFF2-40B4-BE49-F238E27FC236}">
                <a16:creationId xmlns:a16="http://schemas.microsoft.com/office/drawing/2014/main" id="{3AB2C470-E3F5-402E-96B1-9111C5A1D01A}"/>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5" name="Rectangle 4">
            <a:extLst>
              <a:ext uri="{FF2B5EF4-FFF2-40B4-BE49-F238E27FC236}">
                <a16:creationId xmlns:a16="http://schemas.microsoft.com/office/drawing/2014/main" id="{DCF811BC-56BE-4ECF-8202-1365345F1F8E}"/>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6" name="Rectangle 5">
            <a:extLst>
              <a:ext uri="{FF2B5EF4-FFF2-40B4-BE49-F238E27FC236}">
                <a16:creationId xmlns:a16="http://schemas.microsoft.com/office/drawing/2014/main" id="{78EF0CDD-04EF-4278-9DBC-48AD9BBD1780}"/>
              </a:ext>
            </a:extLst>
          </p:cNvPr>
          <p:cNvSpPr>
            <a:spLocks noGrp="1" noChangeArrowheads="1"/>
          </p:cNvSpPr>
          <p:nvPr>
            <p:ph type="sldNum" idx="12"/>
          </p:nvPr>
        </p:nvSpPr>
        <p:spPr>
          <a:ln/>
        </p:spPr>
        <p:txBody>
          <a:bodyPr/>
          <a:lstStyle>
            <a:lvl1pPr>
              <a:defRPr/>
            </a:lvl1pPr>
          </a:lstStyle>
          <a:p>
            <a:pPr>
              <a:defRPr/>
            </a:pPr>
            <a:fld id="{6AA8EC59-14D8-4039-B80F-62BED343FC74}" type="slidenum">
              <a:rPr lang="en-GB" altLang="en-US"/>
              <a:pPr>
                <a:defRPr/>
              </a:pPr>
              <a:t>‹#›</a:t>
            </a:fld>
            <a:endParaRPr lang="en-GB" altLang="en-US"/>
          </a:p>
        </p:txBody>
      </p:sp>
    </p:spTree>
    <p:extLst>
      <p:ext uri="{BB962C8B-B14F-4D97-AF65-F5344CB8AC3E}">
        <p14:creationId xmlns:p14="http://schemas.microsoft.com/office/powerpoint/2010/main" val="37789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39C8-F093-4B91-B917-7078B40CB6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1F1B4E-7461-46CF-A50F-10D47AB56E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341777AB-5A48-4335-9570-39AF3BC32EEF}"/>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5" name="Rectangle 4">
            <a:extLst>
              <a:ext uri="{FF2B5EF4-FFF2-40B4-BE49-F238E27FC236}">
                <a16:creationId xmlns:a16="http://schemas.microsoft.com/office/drawing/2014/main" id="{6E6616A8-1597-4EB0-AFF6-74947F15AD53}"/>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6" name="Rectangle 5">
            <a:extLst>
              <a:ext uri="{FF2B5EF4-FFF2-40B4-BE49-F238E27FC236}">
                <a16:creationId xmlns:a16="http://schemas.microsoft.com/office/drawing/2014/main" id="{F8624DAD-D2F2-40C0-A1FE-443A2F700A1A}"/>
              </a:ext>
            </a:extLst>
          </p:cNvPr>
          <p:cNvSpPr>
            <a:spLocks noGrp="1" noChangeArrowheads="1"/>
          </p:cNvSpPr>
          <p:nvPr>
            <p:ph type="sldNum" idx="12"/>
          </p:nvPr>
        </p:nvSpPr>
        <p:spPr>
          <a:ln/>
        </p:spPr>
        <p:txBody>
          <a:bodyPr/>
          <a:lstStyle>
            <a:lvl1pPr>
              <a:defRPr/>
            </a:lvl1pPr>
          </a:lstStyle>
          <a:p>
            <a:pPr>
              <a:defRPr/>
            </a:pPr>
            <a:fld id="{0C62702A-584F-47DD-8FAD-9F2DA923B97E}" type="slidenum">
              <a:rPr lang="en-GB" altLang="en-US"/>
              <a:pPr>
                <a:defRPr/>
              </a:pPr>
              <a:t>‹#›</a:t>
            </a:fld>
            <a:endParaRPr lang="en-GB" altLang="en-US"/>
          </a:p>
        </p:txBody>
      </p:sp>
    </p:spTree>
    <p:extLst>
      <p:ext uri="{BB962C8B-B14F-4D97-AF65-F5344CB8AC3E}">
        <p14:creationId xmlns:p14="http://schemas.microsoft.com/office/powerpoint/2010/main" val="326378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D7D2F9-4A93-4B34-A72D-B8D14D0BC760}"/>
              </a:ext>
            </a:extLst>
          </p:cNvPr>
          <p:cNvSpPr>
            <a:spLocks noGrp="1"/>
          </p:cNvSpPr>
          <p:nvPr>
            <p:ph type="title" orient="vert"/>
          </p:nvPr>
        </p:nvSpPr>
        <p:spPr>
          <a:xfrm>
            <a:off x="7302500" y="301625"/>
            <a:ext cx="2265363" cy="645001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B7A7B6-B523-499D-94D5-B1DAA0A3682E}"/>
              </a:ext>
            </a:extLst>
          </p:cNvPr>
          <p:cNvSpPr>
            <a:spLocks noGrp="1"/>
          </p:cNvSpPr>
          <p:nvPr>
            <p:ph type="body" orient="vert" idx="1"/>
          </p:nvPr>
        </p:nvSpPr>
        <p:spPr>
          <a:xfrm>
            <a:off x="503238" y="301625"/>
            <a:ext cx="6646862" cy="64500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37D8AAC-19BA-452F-900A-C0D75AFDDCDD}"/>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5" name="Rectangle 4">
            <a:extLst>
              <a:ext uri="{FF2B5EF4-FFF2-40B4-BE49-F238E27FC236}">
                <a16:creationId xmlns:a16="http://schemas.microsoft.com/office/drawing/2014/main" id="{6B66074F-319D-4111-9A4A-E718C394D974}"/>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6" name="Rectangle 5">
            <a:extLst>
              <a:ext uri="{FF2B5EF4-FFF2-40B4-BE49-F238E27FC236}">
                <a16:creationId xmlns:a16="http://schemas.microsoft.com/office/drawing/2014/main" id="{5D33ECD1-0E63-4AD0-BC30-E66E1A8091E0}"/>
              </a:ext>
            </a:extLst>
          </p:cNvPr>
          <p:cNvSpPr>
            <a:spLocks noGrp="1" noChangeArrowheads="1"/>
          </p:cNvSpPr>
          <p:nvPr>
            <p:ph type="sldNum" idx="12"/>
          </p:nvPr>
        </p:nvSpPr>
        <p:spPr>
          <a:ln/>
        </p:spPr>
        <p:txBody>
          <a:bodyPr/>
          <a:lstStyle>
            <a:lvl1pPr>
              <a:defRPr/>
            </a:lvl1pPr>
          </a:lstStyle>
          <a:p>
            <a:pPr>
              <a:defRPr/>
            </a:pPr>
            <a:fld id="{7BE28904-3691-480A-BD60-F506539D8731}" type="slidenum">
              <a:rPr lang="en-GB" altLang="en-US"/>
              <a:pPr>
                <a:defRPr/>
              </a:pPr>
              <a:t>‹#›</a:t>
            </a:fld>
            <a:endParaRPr lang="en-GB" altLang="en-US"/>
          </a:p>
        </p:txBody>
      </p:sp>
    </p:spTree>
    <p:extLst>
      <p:ext uri="{BB962C8B-B14F-4D97-AF65-F5344CB8AC3E}">
        <p14:creationId xmlns:p14="http://schemas.microsoft.com/office/powerpoint/2010/main" val="324290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326A-44CC-4AEA-8F65-EC8F095DC0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7216FC-8859-42BB-98BF-2F3391A8CA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021E3999-460F-4CC4-8C2D-73F1033D66EC}"/>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5" name="Rectangle 4">
            <a:extLst>
              <a:ext uri="{FF2B5EF4-FFF2-40B4-BE49-F238E27FC236}">
                <a16:creationId xmlns:a16="http://schemas.microsoft.com/office/drawing/2014/main" id="{086B7497-81E1-4563-9311-254317FEAA38}"/>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6" name="Rectangle 5">
            <a:extLst>
              <a:ext uri="{FF2B5EF4-FFF2-40B4-BE49-F238E27FC236}">
                <a16:creationId xmlns:a16="http://schemas.microsoft.com/office/drawing/2014/main" id="{4C3C2914-1AE8-4C65-A6DC-4FC0751F6D71}"/>
              </a:ext>
            </a:extLst>
          </p:cNvPr>
          <p:cNvSpPr>
            <a:spLocks noGrp="1" noChangeArrowheads="1"/>
          </p:cNvSpPr>
          <p:nvPr>
            <p:ph type="sldNum" idx="12"/>
          </p:nvPr>
        </p:nvSpPr>
        <p:spPr>
          <a:ln/>
        </p:spPr>
        <p:txBody>
          <a:bodyPr/>
          <a:lstStyle>
            <a:lvl1pPr>
              <a:defRPr/>
            </a:lvl1pPr>
          </a:lstStyle>
          <a:p>
            <a:pPr>
              <a:defRPr/>
            </a:pPr>
            <a:fld id="{751ABB2C-9B98-4DD9-A121-7313C85899D0}" type="slidenum">
              <a:rPr lang="en-GB" altLang="en-US"/>
              <a:pPr>
                <a:defRPr/>
              </a:pPr>
              <a:t>‹#›</a:t>
            </a:fld>
            <a:endParaRPr lang="en-GB" altLang="en-US"/>
          </a:p>
        </p:txBody>
      </p:sp>
    </p:spTree>
    <p:extLst>
      <p:ext uri="{BB962C8B-B14F-4D97-AF65-F5344CB8AC3E}">
        <p14:creationId xmlns:p14="http://schemas.microsoft.com/office/powerpoint/2010/main" val="293919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301F8-F0CE-487A-A3ED-DDC808002927}"/>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8619265-1D58-46C3-ACA3-A0EA62F2FDE6}"/>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3">
            <a:extLst>
              <a:ext uri="{FF2B5EF4-FFF2-40B4-BE49-F238E27FC236}">
                <a16:creationId xmlns:a16="http://schemas.microsoft.com/office/drawing/2014/main" id="{66874AD8-4D2E-4CC8-8081-8521DFA0D36F}"/>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5" name="Rectangle 4">
            <a:extLst>
              <a:ext uri="{FF2B5EF4-FFF2-40B4-BE49-F238E27FC236}">
                <a16:creationId xmlns:a16="http://schemas.microsoft.com/office/drawing/2014/main" id="{A4CE2A74-2564-4C31-862A-670B6ABC6287}"/>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6" name="Rectangle 5">
            <a:extLst>
              <a:ext uri="{FF2B5EF4-FFF2-40B4-BE49-F238E27FC236}">
                <a16:creationId xmlns:a16="http://schemas.microsoft.com/office/drawing/2014/main" id="{DF382D33-91DD-4E0C-967F-3AFD9CA0935F}"/>
              </a:ext>
            </a:extLst>
          </p:cNvPr>
          <p:cNvSpPr>
            <a:spLocks noGrp="1" noChangeArrowheads="1"/>
          </p:cNvSpPr>
          <p:nvPr>
            <p:ph type="sldNum" idx="12"/>
          </p:nvPr>
        </p:nvSpPr>
        <p:spPr>
          <a:ln/>
        </p:spPr>
        <p:txBody>
          <a:bodyPr/>
          <a:lstStyle>
            <a:lvl1pPr>
              <a:defRPr/>
            </a:lvl1pPr>
          </a:lstStyle>
          <a:p>
            <a:pPr>
              <a:defRPr/>
            </a:pPr>
            <a:fld id="{24D7D08D-7E02-4CE1-B79A-3F9EFA8C4AA5}" type="slidenum">
              <a:rPr lang="en-GB" altLang="en-US"/>
              <a:pPr>
                <a:defRPr/>
              </a:pPr>
              <a:t>‹#›</a:t>
            </a:fld>
            <a:endParaRPr lang="en-GB" altLang="en-US"/>
          </a:p>
        </p:txBody>
      </p:sp>
    </p:spTree>
    <p:extLst>
      <p:ext uri="{BB962C8B-B14F-4D97-AF65-F5344CB8AC3E}">
        <p14:creationId xmlns:p14="http://schemas.microsoft.com/office/powerpoint/2010/main" val="111514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38638-13F0-4212-BB66-376ECE43D5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829F5A-0F60-4DA9-9DE8-26E2D76DABEF}"/>
              </a:ext>
            </a:extLst>
          </p:cNvPr>
          <p:cNvSpPr>
            <a:spLocks noGrp="1"/>
          </p:cNvSpPr>
          <p:nvPr>
            <p:ph sz="half" idx="1"/>
          </p:nvPr>
        </p:nvSpPr>
        <p:spPr>
          <a:xfrm>
            <a:off x="503238" y="1768475"/>
            <a:ext cx="4456112"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4E0004-8EBE-43CA-8F4C-4C7EFCCC5D1B}"/>
              </a:ext>
            </a:extLst>
          </p:cNvPr>
          <p:cNvSpPr>
            <a:spLocks noGrp="1"/>
          </p:cNvSpPr>
          <p:nvPr>
            <p:ph sz="half" idx="2"/>
          </p:nvPr>
        </p:nvSpPr>
        <p:spPr>
          <a:xfrm>
            <a:off x="5111750" y="1768475"/>
            <a:ext cx="4456113"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a:extLst>
              <a:ext uri="{FF2B5EF4-FFF2-40B4-BE49-F238E27FC236}">
                <a16:creationId xmlns:a16="http://schemas.microsoft.com/office/drawing/2014/main" id="{66AFA3D1-9C47-4A2B-A2EF-3BA3D1D2F52F}"/>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6" name="Rectangle 4">
            <a:extLst>
              <a:ext uri="{FF2B5EF4-FFF2-40B4-BE49-F238E27FC236}">
                <a16:creationId xmlns:a16="http://schemas.microsoft.com/office/drawing/2014/main" id="{04A9BCCC-0B3F-4FA4-AD3E-EC547292FCB9}"/>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7" name="Rectangle 5">
            <a:extLst>
              <a:ext uri="{FF2B5EF4-FFF2-40B4-BE49-F238E27FC236}">
                <a16:creationId xmlns:a16="http://schemas.microsoft.com/office/drawing/2014/main" id="{786D917A-CE14-47D1-AD95-73694805BE78}"/>
              </a:ext>
            </a:extLst>
          </p:cNvPr>
          <p:cNvSpPr>
            <a:spLocks noGrp="1" noChangeArrowheads="1"/>
          </p:cNvSpPr>
          <p:nvPr>
            <p:ph type="sldNum" idx="12"/>
          </p:nvPr>
        </p:nvSpPr>
        <p:spPr>
          <a:ln/>
        </p:spPr>
        <p:txBody>
          <a:bodyPr/>
          <a:lstStyle>
            <a:lvl1pPr>
              <a:defRPr/>
            </a:lvl1pPr>
          </a:lstStyle>
          <a:p>
            <a:pPr>
              <a:defRPr/>
            </a:pPr>
            <a:fld id="{95554E40-C2D5-4813-8781-28069246B058}" type="slidenum">
              <a:rPr lang="en-GB" altLang="en-US"/>
              <a:pPr>
                <a:defRPr/>
              </a:pPr>
              <a:t>‹#›</a:t>
            </a:fld>
            <a:endParaRPr lang="en-GB" altLang="en-US"/>
          </a:p>
        </p:txBody>
      </p:sp>
    </p:spTree>
    <p:extLst>
      <p:ext uri="{BB962C8B-B14F-4D97-AF65-F5344CB8AC3E}">
        <p14:creationId xmlns:p14="http://schemas.microsoft.com/office/powerpoint/2010/main" val="95086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AAF3-AAB4-4610-9000-FAC24F755614}"/>
              </a:ext>
            </a:extLst>
          </p:cNvPr>
          <p:cNvSpPr>
            <a:spLocks noGrp="1"/>
          </p:cNvSpPr>
          <p:nvPr>
            <p:ph type="title"/>
          </p:nvPr>
        </p:nvSpPr>
        <p:spPr>
          <a:xfrm>
            <a:off x="693738" y="403225"/>
            <a:ext cx="8694737" cy="14605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766474-2AB4-489F-B078-5E19BF4CFEAC}"/>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A45678-01CC-4E97-9797-DBF4A5653A99}"/>
              </a:ext>
            </a:extLst>
          </p:cNvPr>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A716AC-5E0F-489B-8168-E9B1709B28B3}"/>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127BB0-CBC0-481D-9853-E3836A47A7A0}"/>
              </a:ext>
            </a:extLst>
          </p:cNvPr>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a:extLst>
              <a:ext uri="{FF2B5EF4-FFF2-40B4-BE49-F238E27FC236}">
                <a16:creationId xmlns:a16="http://schemas.microsoft.com/office/drawing/2014/main" id="{2FB792A8-C4DA-4BF6-947D-32D304CCCCD4}"/>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8" name="Rectangle 4">
            <a:extLst>
              <a:ext uri="{FF2B5EF4-FFF2-40B4-BE49-F238E27FC236}">
                <a16:creationId xmlns:a16="http://schemas.microsoft.com/office/drawing/2014/main" id="{E5DE5ED2-2FE3-4029-95C8-60C75C591E05}"/>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9" name="Rectangle 5">
            <a:extLst>
              <a:ext uri="{FF2B5EF4-FFF2-40B4-BE49-F238E27FC236}">
                <a16:creationId xmlns:a16="http://schemas.microsoft.com/office/drawing/2014/main" id="{4EFD7347-4014-4A7A-A3B4-124BE88FFF1F}"/>
              </a:ext>
            </a:extLst>
          </p:cNvPr>
          <p:cNvSpPr>
            <a:spLocks noGrp="1" noChangeArrowheads="1"/>
          </p:cNvSpPr>
          <p:nvPr>
            <p:ph type="sldNum" idx="12"/>
          </p:nvPr>
        </p:nvSpPr>
        <p:spPr>
          <a:ln/>
        </p:spPr>
        <p:txBody>
          <a:bodyPr/>
          <a:lstStyle>
            <a:lvl1pPr>
              <a:defRPr/>
            </a:lvl1pPr>
          </a:lstStyle>
          <a:p>
            <a:pPr>
              <a:defRPr/>
            </a:pPr>
            <a:fld id="{D49A4AB5-46BA-4511-AAE2-FBE085E350B5}" type="slidenum">
              <a:rPr lang="en-GB" altLang="en-US"/>
              <a:pPr>
                <a:defRPr/>
              </a:pPr>
              <a:t>‹#›</a:t>
            </a:fld>
            <a:endParaRPr lang="en-GB" altLang="en-US"/>
          </a:p>
        </p:txBody>
      </p:sp>
    </p:spTree>
    <p:extLst>
      <p:ext uri="{BB962C8B-B14F-4D97-AF65-F5344CB8AC3E}">
        <p14:creationId xmlns:p14="http://schemas.microsoft.com/office/powerpoint/2010/main" val="359524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C936-93CD-4A78-906B-D2ECA6808836}"/>
              </a:ext>
            </a:extLst>
          </p:cNvPr>
          <p:cNvSpPr>
            <a:spLocks noGrp="1"/>
          </p:cNvSpPr>
          <p:nvPr>
            <p:ph type="title"/>
          </p:nvPr>
        </p:nvSpPr>
        <p:spPr/>
        <p:txBody>
          <a:bodyPr/>
          <a:lstStyle/>
          <a:p>
            <a:r>
              <a:rPr lang="en-US"/>
              <a:t>Click to edit Master title style</a:t>
            </a:r>
            <a:endParaRPr lang="en-GB"/>
          </a:p>
        </p:txBody>
      </p:sp>
      <p:sp>
        <p:nvSpPr>
          <p:cNvPr id="3" name="Rectangle 3">
            <a:extLst>
              <a:ext uri="{FF2B5EF4-FFF2-40B4-BE49-F238E27FC236}">
                <a16:creationId xmlns:a16="http://schemas.microsoft.com/office/drawing/2014/main" id="{3603CB6D-4D28-4DEB-9FAC-E1CFE901E757}"/>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4" name="Rectangle 4">
            <a:extLst>
              <a:ext uri="{FF2B5EF4-FFF2-40B4-BE49-F238E27FC236}">
                <a16:creationId xmlns:a16="http://schemas.microsoft.com/office/drawing/2014/main" id="{D28D3ECB-8479-4CAE-833A-BC79BF33B093}"/>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5" name="Rectangle 5">
            <a:extLst>
              <a:ext uri="{FF2B5EF4-FFF2-40B4-BE49-F238E27FC236}">
                <a16:creationId xmlns:a16="http://schemas.microsoft.com/office/drawing/2014/main" id="{07AC7A39-4536-4ABE-95B5-98A03965AD34}"/>
              </a:ext>
            </a:extLst>
          </p:cNvPr>
          <p:cNvSpPr>
            <a:spLocks noGrp="1" noChangeArrowheads="1"/>
          </p:cNvSpPr>
          <p:nvPr>
            <p:ph type="sldNum" idx="12"/>
          </p:nvPr>
        </p:nvSpPr>
        <p:spPr>
          <a:ln/>
        </p:spPr>
        <p:txBody>
          <a:bodyPr/>
          <a:lstStyle>
            <a:lvl1pPr>
              <a:defRPr/>
            </a:lvl1pPr>
          </a:lstStyle>
          <a:p>
            <a:pPr>
              <a:defRPr/>
            </a:pPr>
            <a:fld id="{D59E8583-170A-4728-8388-6EC187B85159}" type="slidenum">
              <a:rPr lang="en-GB" altLang="en-US"/>
              <a:pPr>
                <a:defRPr/>
              </a:pPr>
              <a:t>‹#›</a:t>
            </a:fld>
            <a:endParaRPr lang="en-GB" altLang="en-US"/>
          </a:p>
        </p:txBody>
      </p:sp>
    </p:spTree>
    <p:extLst>
      <p:ext uri="{BB962C8B-B14F-4D97-AF65-F5344CB8AC3E}">
        <p14:creationId xmlns:p14="http://schemas.microsoft.com/office/powerpoint/2010/main" val="405625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A2009BF-5AA0-4F86-8A3F-F77510DD5B46}"/>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3" name="Rectangle 4">
            <a:extLst>
              <a:ext uri="{FF2B5EF4-FFF2-40B4-BE49-F238E27FC236}">
                <a16:creationId xmlns:a16="http://schemas.microsoft.com/office/drawing/2014/main" id="{FA957D43-0577-4FD6-9D77-31ECBA197D84}"/>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4" name="Rectangle 5">
            <a:extLst>
              <a:ext uri="{FF2B5EF4-FFF2-40B4-BE49-F238E27FC236}">
                <a16:creationId xmlns:a16="http://schemas.microsoft.com/office/drawing/2014/main" id="{EAD5A43C-1A28-4C8C-AB05-9F7DDC594A84}"/>
              </a:ext>
            </a:extLst>
          </p:cNvPr>
          <p:cNvSpPr>
            <a:spLocks noGrp="1" noChangeArrowheads="1"/>
          </p:cNvSpPr>
          <p:nvPr>
            <p:ph type="sldNum" idx="12"/>
          </p:nvPr>
        </p:nvSpPr>
        <p:spPr>
          <a:ln/>
        </p:spPr>
        <p:txBody>
          <a:bodyPr/>
          <a:lstStyle>
            <a:lvl1pPr>
              <a:defRPr/>
            </a:lvl1pPr>
          </a:lstStyle>
          <a:p>
            <a:pPr>
              <a:defRPr/>
            </a:pPr>
            <a:fld id="{FB6CC585-BC99-452D-AFB6-8541124BF9F6}" type="slidenum">
              <a:rPr lang="en-GB" altLang="en-US"/>
              <a:pPr>
                <a:defRPr/>
              </a:pPr>
              <a:t>‹#›</a:t>
            </a:fld>
            <a:endParaRPr lang="en-GB" altLang="en-US"/>
          </a:p>
        </p:txBody>
      </p:sp>
    </p:spTree>
    <p:extLst>
      <p:ext uri="{BB962C8B-B14F-4D97-AF65-F5344CB8AC3E}">
        <p14:creationId xmlns:p14="http://schemas.microsoft.com/office/powerpoint/2010/main" val="362336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5F51-78C8-40E4-899F-9A1D0AA8D926}"/>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11D0ED-A134-4F55-B6F9-8EC6C0F5FDEA}"/>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D2D9F8-4EB2-418E-8053-C9D1EAD402FD}"/>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16:creationId xmlns:a16="http://schemas.microsoft.com/office/drawing/2014/main" id="{55B8CD78-F01A-4B1A-B096-D45828A6BB30}"/>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6" name="Rectangle 4">
            <a:extLst>
              <a:ext uri="{FF2B5EF4-FFF2-40B4-BE49-F238E27FC236}">
                <a16:creationId xmlns:a16="http://schemas.microsoft.com/office/drawing/2014/main" id="{5F08720E-9347-4A02-A633-7F10D4DC7499}"/>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7" name="Rectangle 5">
            <a:extLst>
              <a:ext uri="{FF2B5EF4-FFF2-40B4-BE49-F238E27FC236}">
                <a16:creationId xmlns:a16="http://schemas.microsoft.com/office/drawing/2014/main" id="{A51D8A1F-187E-49C1-BBAF-2AD0620EEC5E}"/>
              </a:ext>
            </a:extLst>
          </p:cNvPr>
          <p:cNvSpPr>
            <a:spLocks noGrp="1" noChangeArrowheads="1"/>
          </p:cNvSpPr>
          <p:nvPr>
            <p:ph type="sldNum" idx="12"/>
          </p:nvPr>
        </p:nvSpPr>
        <p:spPr>
          <a:ln/>
        </p:spPr>
        <p:txBody>
          <a:bodyPr/>
          <a:lstStyle>
            <a:lvl1pPr>
              <a:defRPr/>
            </a:lvl1pPr>
          </a:lstStyle>
          <a:p>
            <a:pPr>
              <a:defRPr/>
            </a:pPr>
            <a:fld id="{2657B03D-05F7-4CF0-A448-BA01940FEAD2}" type="slidenum">
              <a:rPr lang="en-GB" altLang="en-US"/>
              <a:pPr>
                <a:defRPr/>
              </a:pPr>
              <a:t>‹#›</a:t>
            </a:fld>
            <a:endParaRPr lang="en-GB" altLang="en-US"/>
          </a:p>
        </p:txBody>
      </p:sp>
    </p:spTree>
    <p:extLst>
      <p:ext uri="{BB962C8B-B14F-4D97-AF65-F5344CB8AC3E}">
        <p14:creationId xmlns:p14="http://schemas.microsoft.com/office/powerpoint/2010/main" val="44325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C342-1CDE-4DA0-9114-C8DB2A576FD8}"/>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C57C0A-DC07-44D8-A04D-42C29ECDA7AC}"/>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a:ext uri="{FF2B5EF4-FFF2-40B4-BE49-F238E27FC236}">
                <a16:creationId xmlns:a16="http://schemas.microsoft.com/office/drawing/2014/main" id="{E87B8A3F-B258-47BE-BF9E-80FC6055103E}"/>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16:creationId xmlns:a16="http://schemas.microsoft.com/office/drawing/2014/main" id="{9E5BF92C-640E-4702-A7C9-7B322A3C683A}"/>
              </a:ext>
            </a:extLst>
          </p:cNvPr>
          <p:cNvSpPr>
            <a:spLocks noGrp="1" noChangeArrowheads="1"/>
          </p:cNvSpPr>
          <p:nvPr>
            <p:ph type="dt" idx="10"/>
          </p:nvPr>
        </p:nvSpPr>
        <p:spPr>
          <a:ln/>
        </p:spPr>
        <p:txBody>
          <a:bodyPr/>
          <a:lstStyle>
            <a:lvl1pPr>
              <a:defRPr/>
            </a:lvl1pPr>
          </a:lstStyle>
          <a:p>
            <a:pPr>
              <a:defRPr/>
            </a:pPr>
            <a:r>
              <a:rPr lang="en-US" altLang="en-US"/>
              <a:t>2 October 2018</a:t>
            </a:r>
          </a:p>
        </p:txBody>
      </p:sp>
      <p:sp>
        <p:nvSpPr>
          <p:cNvPr id="6" name="Rectangle 4">
            <a:extLst>
              <a:ext uri="{FF2B5EF4-FFF2-40B4-BE49-F238E27FC236}">
                <a16:creationId xmlns:a16="http://schemas.microsoft.com/office/drawing/2014/main" id="{5A52605D-2836-4D9A-BF47-49D1D066B688}"/>
              </a:ext>
            </a:extLst>
          </p:cNvPr>
          <p:cNvSpPr>
            <a:spLocks noGrp="1" noChangeArrowheads="1"/>
          </p:cNvSpPr>
          <p:nvPr>
            <p:ph type="ftr" idx="11"/>
          </p:nvPr>
        </p:nvSpPr>
        <p:spPr>
          <a:ln/>
        </p:spPr>
        <p:txBody>
          <a:bodyPr/>
          <a:lstStyle>
            <a:lvl1pPr>
              <a:defRPr/>
            </a:lvl1pPr>
          </a:lstStyle>
          <a:p>
            <a:pPr>
              <a:defRPr/>
            </a:pPr>
            <a:r>
              <a:rPr lang="en-GB" altLang="en-US"/>
              <a:t>“Public Support for Nuclear Energy” ANS/HPS Meeting, Pasco, Washington, USA</a:t>
            </a:r>
          </a:p>
        </p:txBody>
      </p:sp>
      <p:sp>
        <p:nvSpPr>
          <p:cNvPr id="7" name="Rectangle 5">
            <a:extLst>
              <a:ext uri="{FF2B5EF4-FFF2-40B4-BE49-F238E27FC236}">
                <a16:creationId xmlns:a16="http://schemas.microsoft.com/office/drawing/2014/main" id="{5F45F4B4-15AE-4762-A57B-D343CF3715EF}"/>
              </a:ext>
            </a:extLst>
          </p:cNvPr>
          <p:cNvSpPr>
            <a:spLocks noGrp="1" noChangeArrowheads="1"/>
          </p:cNvSpPr>
          <p:nvPr>
            <p:ph type="sldNum" idx="12"/>
          </p:nvPr>
        </p:nvSpPr>
        <p:spPr>
          <a:ln/>
        </p:spPr>
        <p:txBody>
          <a:bodyPr/>
          <a:lstStyle>
            <a:lvl1pPr>
              <a:defRPr/>
            </a:lvl1pPr>
          </a:lstStyle>
          <a:p>
            <a:pPr>
              <a:defRPr/>
            </a:pPr>
            <a:fld id="{AC868D6F-6A1B-4595-A6AF-2220A7DB2CDF}" type="slidenum">
              <a:rPr lang="en-GB" altLang="en-US"/>
              <a:pPr>
                <a:defRPr/>
              </a:pPr>
              <a:t>‹#›</a:t>
            </a:fld>
            <a:endParaRPr lang="en-GB" altLang="en-US"/>
          </a:p>
        </p:txBody>
      </p:sp>
    </p:spTree>
    <p:extLst>
      <p:ext uri="{BB962C8B-B14F-4D97-AF65-F5344CB8AC3E}">
        <p14:creationId xmlns:p14="http://schemas.microsoft.com/office/powerpoint/2010/main" val="277585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6C72546-B898-4CB8-BF6E-71A189127F64}"/>
              </a:ext>
            </a:extLst>
          </p:cNvPr>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758DDFFE-9B07-4A5F-8D31-B2C9FECBE9EA}"/>
              </a:ext>
            </a:extLst>
          </p:cNvPr>
          <p:cNvSpPr>
            <a:spLocks noGrp="1" noChangeArrowheads="1"/>
          </p:cNvSpPr>
          <p:nvPr>
            <p:ph type="body" idx="1"/>
          </p:nvPr>
        </p:nvSpPr>
        <p:spPr bwMode="auto">
          <a:xfrm>
            <a:off x="503238" y="1768475"/>
            <a:ext cx="9064625"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3A3641A9-A8AF-430F-8D3D-48CD54F7DD8B}"/>
              </a:ext>
            </a:extLst>
          </p:cNvPr>
          <p:cNvSpPr>
            <a:spLocks noGrp="1" noChangeArrowheads="1"/>
          </p:cNvSpPr>
          <p:nvPr>
            <p:ph type="dt"/>
          </p:nvPr>
        </p:nvSpPr>
        <p:spPr bwMode="auto">
          <a:xfrm>
            <a:off x="50323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r>
              <a:rPr lang="en-US" altLang="en-US"/>
              <a:t>2 October 2018</a:t>
            </a:r>
          </a:p>
        </p:txBody>
      </p:sp>
      <p:sp>
        <p:nvSpPr>
          <p:cNvPr id="1028" name="Rectangle 4">
            <a:extLst>
              <a:ext uri="{FF2B5EF4-FFF2-40B4-BE49-F238E27FC236}">
                <a16:creationId xmlns:a16="http://schemas.microsoft.com/office/drawing/2014/main" id="{B2A78942-ABF6-4DC4-9AB1-7D0956ED0597}"/>
              </a:ext>
            </a:extLst>
          </p:cNvPr>
          <p:cNvSpPr>
            <a:spLocks noGrp="1" noChangeArrowheads="1"/>
          </p:cNvSpPr>
          <p:nvPr>
            <p:ph type="ftr"/>
          </p:nvPr>
        </p:nvSpPr>
        <p:spPr bwMode="auto">
          <a:xfrm>
            <a:off x="3448050" y="6886575"/>
            <a:ext cx="31892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r>
              <a:rPr lang="en-GB" altLang="en-US"/>
              <a:t>“Public Support for Nuclear Energy” ANS/HPS Meeting, Pasco, Washington, USA</a:t>
            </a:r>
          </a:p>
        </p:txBody>
      </p:sp>
      <p:sp>
        <p:nvSpPr>
          <p:cNvPr id="1029" name="Rectangle 5">
            <a:extLst>
              <a:ext uri="{FF2B5EF4-FFF2-40B4-BE49-F238E27FC236}">
                <a16:creationId xmlns:a16="http://schemas.microsoft.com/office/drawing/2014/main" id="{E82253CB-139E-448B-BA6D-03D7D1F5D630}"/>
              </a:ext>
            </a:extLst>
          </p:cNvPr>
          <p:cNvSpPr>
            <a:spLocks noGrp="1" noChangeArrowheads="1"/>
          </p:cNvSpPr>
          <p:nvPr>
            <p:ph type="sldNum"/>
          </p:nvPr>
        </p:nvSpPr>
        <p:spPr bwMode="auto">
          <a:xfrm>
            <a:off x="7227888" y="6886575"/>
            <a:ext cx="234156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pPr>
              <a:defRPr/>
            </a:pPr>
            <a:fld id="{2E94FB60-C513-401A-BA55-19C125E14D2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ade.allison@physics.ox.ac.uk"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www.radiationandreason.com/" TargetMode="External"/><Relationship Id="rId4" Type="http://schemas.openxmlformats.org/officeDocument/2006/relationships/hyperlink" Target="http://www.nuclear4lif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commons.wikimedia.org/wiki/Category:Solid_green_flags"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F10CA314-EDCC-4A00-B937-E30C3B33D60F}"/>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3075" name="Text Box 2">
            <a:extLst>
              <a:ext uri="{FF2B5EF4-FFF2-40B4-BE49-F238E27FC236}">
                <a16:creationId xmlns:a16="http://schemas.microsoft.com/office/drawing/2014/main" id="{26E0435F-F3E6-43BB-A3F6-CB4C5020A055}"/>
              </a:ext>
            </a:extLst>
          </p:cNvPr>
          <p:cNvSpPr txBox="1">
            <a:spLocks noChangeArrowheads="1"/>
          </p:cNvSpPr>
          <p:nvPr/>
        </p:nvSpPr>
        <p:spPr bwMode="auto">
          <a:xfrm>
            <a:off x="2846388" y="6886575"/>
            <a:ext cx="55784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ANS/HPS Meeting, Pasco, Washington, USA</a:t>
            </a:r>
          </a:p>
        </p:txBody>
      </p:sp>
      <p:sp>
        <p:nvSpPr>
          <p:cNvPr id="3076" name="Text Box 3">
            <a:extLst>
              <a:ext uri="{FF2B5EF4-FFF2-40B4-BE49-F238E27FC236}">
                <a16:creationId xmlns:a16="http://schemas.microsoft.com/office/drawing/2014/main" id="{B3790243-1714-4F67-A6EF-00224F13BA8D}"/>
              </a:ext>
            </a:extLst>
          </p:cNvPr>
          <p:cNvSpPr txBox="1">
            <a:spLocks noChangeArrowheads="1"/>
          </p:cNvSpPr>
          <p:nvPr/>
        </p:nvSpPr>
        <p:spPr bwMode="auto">
          <a:xfrm>
            <a:off x="9026525" y="6886575"/>
            <a:ext cx="5445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6DB14A0A-7263-4120-A920-B31B30E90541}" type="slidenum">
              <a:rPr lang="en-GB" altLang="en-US" sz="1800"/>
              <a:pPr eaLnBrk="1">
                <a:spcAft>
                  <a:spcPct val="0"/>
                </a:spcAft>
                <a:buClrTx/>
                <a:buFontTx/>
                <a:buNone/>
              </a:pPr>
              <a:t>1</a:t>
            </a:fld>
            <a:endParaRPr lang="en-GB" altLang="en-US" sz="1800"/>
          </a:p>
        </p:txBody>
      </p:sp>
      <p:sp>
        <p:nvSpPr>
          <p:cNvPr id="3077" name="Text Box 4">
            <a:extLst>
              <a:ext uri="{FF2B5EF4-FFF2-40B4-BE49-F238E27FC236}">
                <a16:creationId xmlns:a16="http://schemas.microsoft.com/office/drawing/2014/main" id="{3E280422-FE70-4E4D-AAD6-FE04D6074ECA}"/>
              </a:ext>
            </a:extLst>
          </p:cNvPr>
          <p:cNvSpPr txBox="1">
            <a:spLocks noChangeArrowheads="1"/>
          </p:cNvSpPr>
          <p:nvPr/>
        </p:nvSpPr>
        <p:spPr bwMode="auto">
          <a:xfrm>
            <a:off x="503238"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4400"/>
              <a:t>Public Support for Nuclear Energy</a:t>
            </a:r>
          </a:p>
        </p:txBody>
      </p:sp>
      <p:sp>
        <p:nvSpPr>
          <p:cNvPr id="3078" name="Text Box 5">
            <a:extLst>
              <a:ext uri="{FF2B5EF4-FFF2-40B4-BE49-F238E27FC236}">
                <a16:creationId xmlns:a16="http://schemas.microsoft.com/office/drawing/2014/main" id="{857C45B6-626F-46EB-A47F-DE418F493404}"/>
              </a:ext>
            </a:extLst>
          </p:cNvPr>
          <p:cNvSpPr txBox="1">
            <a:spLocks noChangeArrowheads="1"/>
          </p:cNvSpPr>
          <p:nvPr/>
        </p:nvSpPr>
        <p:spPr bwMode="auto">
          <a:xfrm>
            <a:off x="504825" y="1728788"/>
            <a:ext cx="9070975" cy="498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a:t>Wade Allison</a:t>
            </a:r>
          </a:p>
          <a:p>
            <a:pPr algn="ctr" eaLnBrk="1">
              <a:spcAft>
                <a:spcPct val="0"/>
              </a:spcAft>
              <a:buClrTx/>
              <a:buFontTx/>
              <a:buNone/>
            </a:pPr>
            <a:r>
              <a:rPr lang="en-GB" altLang="en-US" sz="2800"/>
              <a:t>Physics Department and Keble College</a:t>
            </a:r>
          </a:p>
          <a:p>
            <a:pPr algn="ctr" eaLnBrk="1">
              <a:spcAft>
                <a:spcPct val="0"/>
              </a:spcAft>
              <a:buClrTx/>
              <a:buFontTx/>
              <a:buNone/>
            </a:pPr>
            <a:r>
              <a:rPr lang="en-GB" altLang="en-US" sz="2800"/>
              <a:t>Oxford University, UK</a:t>
            </a:r>
          </a:p>
          <a:p>
            <a:pPr algn="ctr" eaLnBrk="1">
              <a:spcAft>
                <a:spcPct val="0"/>
              </a:spcAft>
              <a:buClrTx/>
              <a:buFontTx/>
              <a:buNone/>
            </a:pPr>
            <a:endParaRPr lang="en-GB" altLang="en-US"/>
          </a:p>
          <a:p>
            <a:pPr algn="ctr" eaLnBrk="1">
              <a:spcAft>
                <a:spcPct val="0"/>
              </a:spcAft>
              <a:buClrTx/>
              <a:buFontTx/>
              <a:buNone/>
            </a:pPr>
            <a:endParaRPr lang="en-GB" altLang="en-US"/>
          </a:p>
          <a:p>
            <a:pPr algn="ctr" eaLnBrk="1">
              <a:spcAft>
                <a:spcPct val="0"/>
              </a:spcAft>
              <a:buClrTx/>
              <a:buFontTx/>
              <a:buNone/>
            </a:pPr>
            <a:endParaRPr lang="en-GB" altLang="en-US"/>
          </a:p>
          <a:p>
            <a:pPr algn="ctr" eaLnBrk="1">
              <a:spcAft>
                <a:spcPct val="0"/>
              </a:spcAft>
              <a:buClrTx/>
              <a:buFontTx/>
              <a:buNone/>
            </a:pPr>
            <a:endParaRPr lang="en-GB" altLang="en-US"/>
          </a:p>
          <a:p>
            <a:pPr algn="ctr" eaLnBrk="1">
              <a:spcAft>
                <a:spcPct val="0"/>
              </a:spcAft>
              <a:buClrTx/>
              <a:buFontTx/>
              <a:buNone/>
            </a:pPr>
            <a:endParaRPr lang="en-GB" altLang="en-US"/>
          </a:p>
          <a:p>
            <a:pPr algn="ctr" eaLnBrk="1">
              <a:spcAft>
                <a:spcPct val="0"/>
              </a:spcAft>
              <a:buClrTx/>
              <a:buFontTx/>
              <a:buNone/>
            </a:pPr>
            <a:endParaRPr lang="en-GB" altLang="en-US"/>
          </a:p>
          <a:p>
            <a:pPr algn="ctr" eaLnBrk="1">
              <a:spcAft>
                <a:spcPct val="0"/>
              </a:spcAft>
              <a:buClrTx/>
              <a:buFontTx/>
              <a:buNone/>
            </a:pPr>
            <a:r>
              <a:rPr lang="en-GB" altLang="en-US" sz="2600">
                <a:solidFill>
                  <a:srgbClr val="CCCCFF"/>
                </a:solidFill>
                <a:hlinkClick r:id="rId3"/>
              </a:rPr>
              <a:t>wade.allison@physics.ox.ac.uk</a:t>
            </a:r>
            <a:r>
              <a:rPr lang="en-GB" altLang="en-US" sz="2600">
                <a:solidFill>
                  <a:srgbClr val="111111"/>
                </a:solidFill>
              </a:rPr>
              <a:t> </a:t>
            </a:r>
          </a:p>
          <a:p>
            <a:pPr algn="ctr" eaLnBrk="1">
              <a:spcAft>
                <a:spcPct val="0"/>
              </a:spcAft>
              <a:buClrTx/>
              <a:buFontTx/>
              <a:buNone/>
            </a:pPr>
            <a:r>
              <a:rPr lang="en-GB" altLang="en-US" sz="2600">
                <a:solidFill>
                  <a:srgbClr val="CCCCFF"/>
                </a:solidFill>
                <a:hlinkClick r:id="rId4"/>
              </a:rPr>
              <a:t>www.nuclear4life.com</a:t>
            </a:r>
            <a:r>
              <a:rPr lang="en-GB" altLang="en-US" sz="2600"/>
              <a:t> </a:t>
            </a:r>
          </a:p>
          <a:p>
            <a:pPr algn="ctr" eaLnBrk="1">
              <a:spcAft>
                <a:spcPct val="0"/>
              </a:spcAft>
              <a:buClrTx/>
              <a:buFontTx/>
              <a:buNone/>
            </a:pPr>
            <a:r>
              <a:rPr lang="en-GB" altLang="en-US" sz="2600">
                <a:solidFill>
                  <a:srgbClr val="CCCCFF"/>
                </a:solidFill>
                <a:hlinkClick r:id="rId5"/>
              </a:rPr>
              <a:t>www.radiationandreason.com</a:t>
            </a:r>
          </a:p>
          <a:p>
            <a:pPr algn="ctr" eaLnBrk="1">
              <a:spcAft>
                <a:spcPct val="0"/>
              </a:spcAft>
              <a:buClrTx/>
              <a:buFontTx/>
              <a:buNone/>
            </a:pPr>
            <a:r>
              <a:rPr lang="en-GB" altLang="en-US"/>
              <a:t> </a:t>
            </a:r>
          </a:p>
        </p:txBody>
      </p:sp>
      <p:grpSp>
        <p:nvGrpSpPr>
          <p:cNvPr id="3079" name="Group 6">
            <a:extLst>
              <a:ext uri="{FF2B5EF4-FFF2-40B4-BE49-F238E27FC236}">
                <a16:creationId xmlns:a16="http://schemas.microsoft.com/office/drawing/2014/main" id="{3D5DC045-D03B-4547-90E1-658C25217665}"/>
              </a:ext>
            </a:extLst>
          </p:cNvPr>
          <p:cNvGrpSpPr>
            <a:grpSpLocks/>
          </p:cNvGrpSpPr>
          <p:nvPr/>
        </p:nvGrpSpPr>
        <p:grpSpPr bwMode="auto">
          <a:xfrm>
            <a:off x="2987675" y="2735263"/>
            <a:ext cx="4175125" cy="2770187"/>
            <a:chOff x="1882" y="1723"/>
            <a:chExt cx="2630" cy="1745"/>
          </a:xfrm>
        </p:grpSpPr>
        <p:pic>
          <p:nvPicPr>
            <p:cNvPr id="3080" name="Picture 7">
              <a:extLst>
                <a:ext uri="{FF2B5EF4-FFF2-40B4-BE49-F238E27FC236}">
                  <a16:creationId xmlns:a16="http://schemas.microsoft.com/office/drawing/2014/main" id="{0FD3978E-7E32-41F3-9A8B-934689B77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2" y="1723"/>
              <a:ext cx="1270" cy="17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1" name="Picture 8">
              <a:extLst>
                <a:ext uri="{FF2B5EF4-FFF2-40B4-BE49-F238E27FC236}">
                  <a16:creationId xmlns:a16="http://schemas.microsoft.com/office/drawing/2014/main" id="{7DFE45A0-D388-4D3F-961C-1B4EC9F12D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2" y="1760"/>
              <a:ext cx="1206" cy="17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EF683C7E-FB45-43EC-8CE2-A7611AB98D17}"/>
              </a:ext>
            </a:extLst>
          </p:cNvPr>
          <p:cNvSpPr txBox="1">
            <a:spLocks noChangeArrowheads="1"/>
          </p:cNvSpPr>
          <p:nvPr/>
        </p:nvSpPr>
        <p:spPr bwMode="auto">
          <a:xfrm>
            <a:off x="506413" y="323850"/>
            <a:ext cx="9066212" cy="367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Aft>
                <a:spcPct val="0"/>
              </a:spcAft>
              <a:buClrTx/>
              <a:buFontTx/>
              <a:buNone/>
            </a:pPr>
            <a:r>
              <a:rPr lang="en-GB" altLang="en-US" sz="4400" b="1"/>
              <a:t>The radiation dose-rate safety threshold</a:t>
            </a:r>
            <a:br>
              <a:rPr lang="en-GB" altLang="en-US" sz="4400" b="1"/>
            </a:br>
            <a:endParaRPr lang="en-GB" altLang="en-US" sz="4400" b="1"/>
          </a:p>
        </p:txBody>
      </p:sp>
      <p:sp>
        <p:nvSpPr>
          <p:cNvPr id="20483" name="Text Box 2">
            <a:extLst>
              <a:ext uri="{FF2B5EF4-FFF2-40B4-BE49-F238E27FC236}">
                <a16:creationId xmlns:a16="http://schemas.microsoft.com/office/drawing/2014/main" id="{83C0A25C-490B-4BA3-BC0B-E982F81F4748}"/>
              </a:ext>
            </a:extLst>
          </p:cNvPr>
          <p:cNvSpPr txBox="1">
            <a:spLocks noChangeArrowheads="1"/>
          </p:cNvSpPr>
          <p:nvPr/>
        </p:nvSpPr>
        <p:spPr bwMode="auto">
          <a:xfrm>
            <a:off x="71438" y="3492500"/>
            <a:ext cx="9864725" cy="326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lstStyle>
            <a:lvl1pPr marL="342900" indent="-341313">
              <a:lnSpc>
                <a:spcPct val="93000"/>
              </a:lnSpc>
              <a:spcAft>
                <a:spcPts val="142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buClrTx/>
              <a:buFontTx/>
              <a:buNone/>
            </a:pPr>
            <a:r>
              <a:rPr lang="en-GB" altLang="en-US"/>
              <a:t>to protect the public from harm,</a:t>
            </a:r>
            <a:br>
              <a:rPr lang="en-GB" altLang="en-US"/>
            </a:br>
            <a:r>
              <a:rPr lang="en-GB" altLang="en-US"/>
              <a:t>not the authorities from litigation.</a:t>
            </a:r>
            <a:br>
              <a:rPr lang="en-GB" altLang="en-US"/>
            </a:br>
            <a:r>
              <a:rPr lang="en-GB" altLang="en-US"/>
              <a:t>ICRP 1934: 60 mGy per month</a:t>
            </a:r>
            <a:br>
              <a:rPr lang="en-GB" altLang="en-US"/>
            </a:br>
            <a:r>
              <a:rPr lang="en-GB" altLang="en-US"/>
              <a:t>We know enough for safety, Lauriston Taylor (1980).</a:t>
            </a:r>
            <a:br>
              <a:rPr lang="en-GB" altLang="en-US"/>
            </a:br>
            <a:r>
              <a:rPr lang="en-GB" altLang="en-US"/>
              <a:t>Same for all. Youth has the best immunity.</a:t>
            </a:r>
          </a:p>
          <a:p>
            <a:pPr>
              <a:buClrTx/>
              <a:buFontTx/>
              <a:buNone/>
            </a:pPr>
            <a:endParaRPr lang="en-GB" altLang="en-US"/>
          </a:p>
        </p:txBody>
      </p:sp>
      <p:sp>
        <p:nvSpPr>
          <p:cNvPr id="20484" name="Text Box 3">
            <a:extLst>
              <a:ext uri="{FF2B5EF4-FFF2-40B4-BE49-F238E27FC236}">
                <a16:creationId xmlns:a16="http://schemas.microsoft.com/office/drawing/2014/main" id="{1D2A8249-4B02-4BC2-A994-CEEBFFA7EC8E}"/>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20485" name="Text Box 4">
            <a:extLst>
              <a:ext uri="{FF2B5EF4-FFF2-40B4-BE49-F238E27FC236}">
                <a16:creationId xmlns:a16="http://schemas.microsoft.com/office/drawing/2014/main" id="{4BE44003-79FB-434A-9204-836A93E1B863}"/>
              </a:ext>
            </a:extLst>
          </p:cNvPr>
          <p:cNvSpPr txBox="1">
            <a:spLocks noChangeArrowheads="1"/>
          </p:cNvSpPr>
          <p:nvPr/>
        </p:nvSpPr>
        <p:spPr bwMode="auto">
          <a:xfrm>
            <a:off x="2952750" y="6886575"/>
            <a:ext cx="46164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“Public Support for Nuclear Energy” ANS/HPS Meeting, Pasco, Washington, USA</a:t>
            </a:r>
          </a:p>
        </p:txBody>
      </p:sp>
      <p:sp>
        <p:nvSpPr>
          <p:cNvPr id="20486" name="Text Box 5">
            <a:extLst>
              <a:ext uri="{FF2B5EF4-FFF2-40B4-BE49-F238E27FC236}">
                <a16:creationId xmlns:a16="http://schemas.microsoft.com/office/drawing/2014/main" id="{22A1940A-046A-4130-B3E1-1CE491EC16FB}"/>
              </a:ext>
            </a:extLst>
          </p:cNvPr>
          <p:cNvSpPr txBox="1">
            <a:spLocks noChangeArrowheads="1"/>
          </p:cNvSpPr>
          <p:nvPr/>
        </p:nvSpPr>
        <p:spPr bwMode="auto">
          <a:xfrm>
            <a:off x="8651875" y="6886575"/>
            <a:ext cx="565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47B88F5A-6852-41BE-9BCD-BB3BE9A1CF57}" type="slidenum">
              <a:rPr lang="en-GB" altLang="en-US" sz="1800"/>
              <a:pPr eaLnBrk="1">
                <a:spcAft>
                  <a:spcPct val="0"/>
                </a:spcAft>
                <a:buClrTx/>
                <a:buFontTx/>
                <a:buNone/>
              </a:pPr>
              <a:t>10</a:t>
            </a:fld>
            <a:endParaRPr lang="en-GB" altLang="en-US"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14E9851D-226A-4176-97D5-D0D3E8FD865F}"/>
              </a:ext>
            </a:extLst>
          </p:cNvPr>
          <p:cNvSpPr txBox="1">
            <a:spLocks noChangeArrowheads="1"/>
          </p:cNvSpPr>
          <p:nvPr/>
        </p:nvSpPr>
        <p:spPr bwMode="auto">
          <a:xfrm>
            <a:off x="503238" y="301625"/>
            <a:ext cx="9066212"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Aft>
                <a:spcPct val="0"/>
              </a:spcAft>
              <a:buClrTx/>
              <a:buFontTx/>
              <a:buNone/>
            </a:pPr>
            <a:r>
              <a:rPr lang="en-GB" altLang="en-US" sz="4400"/>
              <a:t>Recommendations 1/2</a:t>
            </a:r>
          </a:p>
        </p:txBody>
      </p:sp>
      <p:sp>
        <p:nvSpPr>
          <p:cNvPr id="14338" name="Text Box 2">
            <a:extLst>
              <a:ext uri="{FF2B5EF4-FFF2-40B4-BE49-F238E27FC236}">
                <a16:creationId xmlns:a16="http://schemas.microsoft.com/office/drawing/2014/main" id="{7C3A6C18-2995-4D4A-ABDC-A7CA7AA43033}"/>
              </a:ext>
            </a:extLst>
          </p:cNvPr>
          <p:cNvSpPr txBox="1">
            <a:spLocks noChangeArrowheads="1"/>
          </p:cNvSpPr>
          <p:nvPr/>
        </p:nvSpPr>
        <p:spPr bwMode="auto">
          <a:xfrm>
            <a:off x="360363" y="1042988"/>
            <a:ext cx="9288462" cy="576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lstStyle>
            <a:lvl1pPr marL="512763" indent="-512763">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1pPr>
            <a:lvl2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2pPr>
            <a:lvl3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3pPr>
            <a:lvl4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4pPr>
            <a:lvl5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9pPr>
          </a:lstStyle>
          <a:p>
            <a:pPr>
              <a:lnSpc>
                <a:spcPct val="93000"/>
              </a:lnSpc>
              <a:spcAft>
                <a:spcPts val="1425"/>
              </a:spcAft>
              <a:buClr>
                <a:srgbClr val="000000"/>
              </a:buClr>
              <a:buSzPct val="100000"/>
              <a:buFont typeface="Times New Roman" panose="02020603050405020304" pitchFamily="18" charset="0"/>
              <a:buAutoNum type="arabicPeriod"/>
              <a:defRPr/>
            </a:pPr>
            <a:r>
              <a:rPr lang="en-GB" altLang="en-US" sz="2800" dirty="0">
                <a:solidFill>
                  <a:srgbClr val="000000"/>
                </a:solidFill>
              </a:rPr>
              <a:t>Reinstate the use of a threshold dose rate as the determining factor in Radiation Protection, for instance at 60 </a:t>
            </a:r>
            <a:r>
              <a:rPr lang="en-GB" altLang="en-US" sz="2800" dirty="0" err="1">
                <a:solidFill>
                  <a:srgbClr val="000000"/>
                </a:solidFill>
              </a:rPr>
              <a:t>mGy</a:t>
            </a:r>
            <a:r>
              <a:rPr lang="en-GB" altLang="en-US" sz="2800" dirty="0">
                <a:solidFill>
                  <a:srgbClr val="000000"/>
                </a:solidFill>
              </a:rPr>
              <a:t> per month (ICRP 1934).</a:t>
            </a:r>
          </a:p>
          <a:p>
            <a:pPr>
              <a:lnSpc>
                <a:spcPct val="93000"/>
              </a:lnSpc>
              <a:spcAft>
                <a:spcPts val="1425"/>
              </a:spcAft>
              <a:buClr>
                <a:srgbClr val="000000"/>
              </a:buClr>
              <a:buSzPct val="100000"/>
              <a:buFont typeface="Times New Roman" panose="02020603050405020304" pitchFamily="18" charset="0"/>
              <a:buAutoNum type="arabicPeriod"/>
              <a:defRPr/>
            </a:pPr>
            <a:r>
              <a:rPr lang="en-GB" altLang="en-US" sz="2800" dirty="0">
                <a:solidFill>
                  <a:srgbClr val="000000"/>
                </a:solidFill>
              </a:rPr>
              <a:t>Cease reference to accumulated dose as a significant risk factor in Radiation Protection.</a:t>
            </a:r>
          </a:p>
          <a:p>
            <a:pPr>
              <a:lnSpc>
                <a:spcPct val="93000"/>
              </a:lnSpc>
              <a:spcAft>
                <a:spcPts val="1425"/>
              </a:spcAft>
              <a:buClr>
                <a:srgbClr val="000000"/>
              </a:buClr>
              <a:buSzPct val="100000"/>
              <a:buFont typeface="Times New Roman" panose="02020603050405020304" pitchFamily="18" charset="0"/>
              <a:buAutoNum type="arabicPeriod"/>
              <a:defRPr/>
            </a:pPr>
            <a:r>
              <a:rPr lang="en-GB" altLang="en-US" sz="2800" dirty="0">
                <a:solidFill>
                  <a:srgbClr val="000000"/>
                </a:solidFill>
              </a:rPr>
              <a:t>Cease the use of linearity and related risk coefficients.</a:t>
            </a:r>
          </a:p>
          <a:p>
            <a:pPr>
              <a:lnSpc>
                <a:spcPct val="93000"/>
              </a:lnSpc>
              <a:spcAft>
                <a:spcPts val="1425"/>
              </a:spcAft>
              <a:buClr>
                <a:srgbClr val="000000"/>
              </a:buClr>
              <a:buSzPct val="100000"/>
              <a:buFont typeface="Times New Roman" panose="02020603050405020304" pitchFamily="18" charset="0"/>
              <a:buAutoNum type="arabicPeriod"/>
              <a:defRPr/>
            </a:pPr>
            <a:r>
              <a:rPr lang="en-GB" altLang="en-US" sz="2800" dirty="0">
                <a:solidFill>
                  <a:srgbClr val="000000"/>
                </a:solidFill>
              </a:rPr>
              <a:t>Educate, reassure and inform the public and all authorities, including UN, that ionising radiation at rates below threshold is not harmful and that no distinction is needed for children or pregnant mothers.</a:t>
            </a:r>
          </a:p>
          <a:p>
            <a:pPr>
              <a:lnSpc>
                <a:spcPct val="93000"/>
              </a:lnSpc>
              <a:spcAft>
                <a:spcPts val="1425"/>
              </a:spcAft>
              <a:buClr>
                <a:srgbClr val="000000"/>
              </a:buClr>
              <a:buSzPct val="100000"/>
              <a:buFont typeface="Times New Roman" panose="02020603050405020304" pitchFamily="18" charset="0"/>
              <a:buAutoNum type="arabicPeriod"/>
              <a:defRPr/>
            </a:pPr>
            <a:r>
              <a:rPr lang="en-GB" altLang="en-US" sz="2800" dirty="0">
                <a:solidFill>
                  <a:srgbClr val="000000"/>
                </a:solidFill>
              </a:rPr>
              <a:t>Teach every school child how life is protected by the natural mechanisms studied in science.</a:t>
            </a:r>
          </a:p>
          <a:p>
            <a:pPr marL="514350">
              <a:lnSpc>
                <a:spcPct val="93000"/>
              </a:lnSpc>
              <a:spcAft>
                <a:spcPts val="1425"/>
              </a:spcAft>
              <a:buSzPct val="100000"/>
              <a:defRPr/>
            </a:pPr>
            <a:endParaRPr lang="en-GB" altLang="en-US" sz="2800" dirty="0">
              <a:solidFill>
                <a:srgbClr val="000000"/>
              </a:solidFill>
            </a:endParaRPr>
          </a:p>
        </p:txBody>
      </p:sp>
      <p:sp>
        <p:nvSpPr>
          <p:cNvPr id="22532" name="Text Box 3">
            <a:extLst>
              <a:ext uri="{FF2B5EF4-FFF2-40B4-BE49-F238E27FC236}">
                <a16:creationId xmlns:a16="http://schemas.microsoft.com/office/drawing/2014/main" id="{D87D80B3-CEA2-46F6-920B-1E24D63B9D92}"/>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22533" name="Text Box 4">
            <a:extLst>
              <a:ext uri="{FF2B5EF4-FFF2-40B4-BE49-F238E27FC236}">
                <a16:creationId xmlns:a16="http://schemas.microsoft.com/office/drawing/2014/main" id="{EF75EBBE-C924-4913-8676-6F391BD2A5D2}"/>
              </a:ext>
            </a:extLst>
          </p:cNvPr>
          <p:cNvSpPr txBox="1">
            <a:spLocks noChangeArrowheads="1"/>
          </p:cNvSpPr>
          <p:nvPr/>
        </p:nvSpPr>
        <p:spPr bwMode="auto">
          <a:xfrm>
            <a:off x="2663825" y="6886575"/>
            <a:ext cx="50403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W Allison “Public Support for Nuclear Energy” ANS/HPS Meeting, Pasco, Washington, USA</a:t>
            </a:r>
          </a:p>
        </p:txBody>
      </p:sp>
      <p:sp>
        <p:nvSpPr>
          <p:cNvPr id="22534" name="Text Box 5">
            <a:extLst>
              <a:ext uri="{FF2B5EF4-FFF2-40B4-BE49-F238E27FC236}">
                <a16:creationId xmlns:a16="http://schemas.microsoft.com/office/drawing/2014/main" id="{3F9DE81B-E325-49A6-AC0D-BCEA96C98FDE}"/>
              </a:ext>
            </a:extLst>
          </p:cNvPr>
          <p:cNvSpPr txBox="1">
            <a:spLocks noChangeArrowheads="1"/>
          </p:cNvSpPr>
          <p:nvPr/>
        </p:nvSpPr>
        <p:spPr bwMode="auto">
          <a:xfrm>
            <a:off x="8307388" y="6886575"/>
            <a:ext cx="10541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2B32C18A-E95F-4197-8CF9-F02AD3586E23}" type="slidenum">
              <a:rPr lang="en-GB" altLang="en-US" sz="1800"/>
              <a:pPr eaLnBrk="1">
                <a:spcAft>
                  <a:spcPct val="0"/>
                </a:spcAft>
                <a:buClrTx/>
                <a:buFontTx/>
                <a:buNone/>
              </a:pPr>
              <a:t>11</a:t>
            </a:fld>
            <a:endParaRPr lang="en-GB" altLang="en-US"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33FBBD40-5A79-4E42-85FE-9958A62A1C3D}"/>
              </a:ext>
            </a:extLst>
          </p:cNvPr>
          <p:cNvSpPr txBox="1">
            <a:spLocks noChangeArrowheads="1"/>
          </p:cNvSpPr>
          <p:nvPr/>
        </p:nvSpPr>
        <p:spPr bwMode="auto">
          <a:xfrm>
            <a:off x="503238" y="301625"/>
            <a:ext cx="906621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Aft>
                <a:spcPct val="0"/>
              </a:spcAft>
              <a:buClrTx/>
              <a:buFontTx/>
              <a:buNone/>
            </a:pPr>
            <a:r>
              <a:rPr lang="en-GB" altLang="en-US" sz="4400"/>
              <a:t>Recommendations 2/2</a:t>
            </a:r>
          </a:p>
        </p:txBody>
      </p:sp>
      <p:sp>
        <p:nvSpPr>
          <p:cNvPr id="15362" name="Text Box 2">
            <a:extLst>
              <a:ext uri="{FF2B5EF4-FFF2-40B4-BE49-F238E27FC236}">
                <a16:creationId xmlns:a16="http://schemas.microsoft.com/office/drawing/2014/main" id="{93AA5170-CF1B-45CA-AA7D-C42F5E0817D8}"/>
              </a:ext>
            </a:extLst>
          </p:cNvPr>
          <p:cNvSpPr txBox="1">
            <a:spLocks noChangeArrowheads="1"/>
          </p:cNvSpPr>
          <p:nvPr/>
        </p:nvSpPr>
        <p:spPr bwMode="auto">
          <a:xfrm>
            <a:off x="503238" y="1042988"/>
            <a:ext cx="9210675" cy="554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8080" rIns="0" bIns="0"/>
          <a:lstStyle>
            <a:lvl1pPr marL="512763" indent="-512763">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1pPr>
            <a:lvl2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2pPr>
            <a:lvl3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3pPr>
            <a:lvl4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4pPr>
            <a:lvl5pPr>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512763" algn="l"/>
                <a:tab pos="617538" algn="l"/>
                <a:tab pos="1066800" algn="l"/>
                <a:tab pos="1516063" algn="l"/>
                <a:tab pos="1965325" algn="l"/>
                <a:tab pos="2414588" algn="l"/>
                <a:tab pos="2863850" algn="l"/>
                <a:tab pos="3313113" algn="l"/>
                <a:tab pos="3762375" algn="l"/>
                <a:tab pos="4211638" algn="l"/>
                <a:tab pos="4660900" algn="l"/>
                <a:tab pos="5110163" algn="l"/>
                <a:tab pos="5559425" algn="l"/>
                <a:tab pos="6008688" algn="l"/>
                <a:tab pos="6457950" algn="l"/>
                <a:tab pos="6907213" algn="l"/>
                <a:tab pos="7356475" algn="l"/>
                <a:tab pos="7805738" algn="l"/>
                <a:tab pos="8255000" algn="l"/>
                <a:tab pos="8704263" algn="l"/>
                <a:tab pos="9153525" algn="l"/>
              </a:tabLst>
              <a:defRPr>
                <a:solidFill>
                  <a:srgbClr val="FFFFFF"/>
                </a:solidFill>
                <a:latin typeface="Arial" panose="020B0604020202020204" pitchFamily="34" charset="0"/>
                <a:ea typeface="Microsoft YaHei" panose="020B0503020204020204" pitchFamily="34" charset="-122"/>
              </a:defRPr>
            </a:lvl9pPr>
          </a:lstStyle>
          <a:p>
            <a:pPr>
              <a:lnSpc>
                <a:spcPct val="93000"/>
              </a:lnSpc>
              <a:spcAft>
                <a:spcPts val="1425"/>
              </a:spcAft>
              <a:buClr>
                <a:srgbClr val="000000"/>
              </a:buClr>
              <a:buSzPct val="100000"/>
              <a:buFont typeface="Times New Roman" panose="02020603050405020304" pitchFamily="18" charset="0"/>
              <a:buAutoNum type="arabicPeriod" startAt="6"/>
              <a:defRPr/>
            </a:pPr>
            <a:r>
              <a:rPr lang="en-GB" altLang="en-US" sz="2800">
                <a:solidFill>
                  <a:srgbClr val="000000"/>
                </a:solidFill>
              </a:rPr>
              <a:t>Facilitate the use and construction of nuclear power plants to mitigate climate change and enable ongoing economic activity.</a:t>
            </a:r>
          </a:p>
          <a:p>
            <a:pPr>
              <a:lnSpc>
                <a:spcPct val="93000"/>
              </a:lnSpc>
              <a:spcAft>
                <a:spcPts val="1425"/>
              </a:spcAft>
              <a:buClr>
                <a:srgbClr val="000000"/>
              </a:buClr>
              <a:buSzPct val="100000"/>
              <a:buFont typeface="Times New Roman" panose="02020603050405020304" pitchFamily="18" charset="0"/>
              <a:buAutoNum type="arabicPeriod" startAt="6"/>
              <a:defRPr/>
            </a:pPr>
            <a:r>
              <a:rPr lang="en-GB" altLang="en-US" sz="2800">
                <a:solidFill>
                  <a:srgbClr val="000000"/>
                </a:solidFill>
              </a:rPr>
              <a:t>Reduce the cost of nuclear technology by a large factor by ensuring that all safety provision is based on science.</a:t>
            </a:r>
          </a:p>
          <a:p>
            <a:pPr>
              <a:lnSpc>
                <a:spcPct val="93000"/>
              </a:lnSpc>
              <a:spcAft>
                <a:spcPts val="1425"/>
              </a:spcAft>
              <a:buClr>
                <a:srgbClr val="000000"/>
              </a:buClr>
              <a:buSzPct val="100000"/>
              <a:buFont typeface="Times New Roman" panose="02020603050405020304" pitchFamily="18" charset="0"/>
              <a:buAutoNum type="arabicPeriod" startAt="6"/>
              <a:defRPr/>
            </a:pPr>
            <a:r>
              <a:rPr lang="en-GB" altLang="en-US" sz="2800">
                <a:solidFill>
                  <a:srgbClr val="000000"/>
                </a:solidFill>
              </a:rPr>
              <a:t>Construct fast nuclear powered shipping for cargo and passengers, reducing air transport.</a:t>
            </a:r>
          </a:p>
          <a:p>
            <a:pPr>
              <a:lnSpc>
                <a:spcPct val="93000"/>
              </a:lnSpc>
              <a:spcAft>
                <a:spcPts val="1425"/>
              </a:spcAft>
              <a:buClr>
                <a:srgbClr val="000000"/>
              </a:buClr>
              <a:buSzPct val="100000"/>
              <a:buFont typeface="Times New Roman" panose="02020603050405020304" pitchFamily="18" charset="0"/>
              <a:buAutoNum type="arabicPeriod" startAt="6"/>
              <a:defRPr/>
            </a:pPr>
            <a:r>
              <a:rPr lang="en-GB" altLang="en-US" sz="2800">
                <a:solidFill>
                  <a:srgbClr val="000000"/>
                </a:solidFill>
              </a:rPr>
              <a:t>Explain that Radon in the natural environment is not a danger.</a:t>
            </a:r>
          </a:p>
          <a:p>
            <a:pPr>
              <a:lnSpc>
                <a:spcPct val="93000"/>
              </a:lnSpc>
              <a:spcAft>
                <a:spcPts val="1425"/>
              </a:spcAft>
              <a:buClr>
                <a:srgbClr val="000000"/>
              </a:buClr>
              <a:buSzPct val="100000"/>
              <a:buFont typeface="Times New Roman" panose="02020603050405020304" pitchFamily="18" charset="0"/>
              <a:buAutoNum type="arabicPeriod" startAt="6"/>
              <a:defRPr/>
            </a:pPr>
            <a:r>
              <a:rPr lang="en-GB" altLang="en-US" sz="2800">
                <a:solidFill>
                  <a:srgbClr val="000000"/>
                </a:solidFill>
              </a:rPr>
              <a:t>Explain that radioactive waste is safely handled by available technology and presents no problem.</a:t>
            </a:r>
          </a:p>
          <a:p>
            <a:pPr marL="514350">
              <a:lnSpc>
                <a:spcPct val="93000"/>
              </a:lnSpc>
              <a:spcAft>
                <a:spcPts val="1425"/>
              </a:spcAft>
              <a:buSzPct val="100000"/>
              <a:defRPr/>
            </a:pPr>
            <a:endParaRPr lang="en-GB" altLang="en-US" sz="2800">
              <a:solidFill>
                <a:srgbClr val="000000"/>
              </a:solidFill>
            </a:endParaRPr>
          </a:p>
        </p:txBody>
      </p:sp>
      <p:sp>
        <p:nvSpPr>
          <p:cNvPr id="24580" name="Text Box 3">
            <a:extLst>
              <a:ext uri="{FF2B5EF4-FFF2-40B4-BE49-F238E27FC236}">
                <a16:creationId xmlns:a16="http://schemas.microsoft.com/office/drawing/2014/main" id="{03739698-92F1-43D3-8E96-8274E7AF5348}"/>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24581" name="Text Box 4">
            <a:extLst>
              <a:ext uri="{FF2B5EF4-FFF2-40B4-BE49-F238E27FC236}">
                <a16:creationId xmlns:a16="http://schemas.microsoft.com/office/drawing/2014/main" id="{23131E31-F4AA-4139-A228-9A92F6C511D3}"/>
              </a:ext>
            </a:extLst>
          </p:cNvPr>
          <p:cNvSpPr txBox="1">
            <a:spLocks noChangeArrowheads="1"/>
          </p:cNvSpPr>
          <p:nvPr/>
        </p:nvSpPr>
        <p:spPr bwMode="auto">
          <a:xfrm>
            <a:off x="2846388" y="6886575"/>
            <a:ext cx="46418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W Allison “Public Support for Nuclear Energy” ANS/HPS Meeting, Pasco, Washington, USA</a:t>
            </a:r>
          </a:p>
        </p:txBody>
      </p:sp>
      <p:sp>
        <p:nvSpPr>
          <p:cNvPr id="24582" name="Text Box 5">
            <a:extLst>
              <a:ext uri="{FF2B5EF4-FFF2-40B4-BE49-F238E27FC236}">
                <a16:creationId xmlns:a16="http://schemas.microsoft.com/office/drawing/2014/main" id="{DBC5B40F-6F26-4AD6-ACF8-3D42A280691C}"/>
              </a:ext>
            </a:extLst>
          </p:cNvPr>
          <p:cNvSpPr txBox="1">
            <a:spLocks noChangeArrowheads="1"/>
          </p:cNvSpPr>
          <p:nvPr/>
        </p:nvSpPr>
        <p:spPr bwMode="auto">
          <a:xfrm flipH="1">
            <a:off x="8496300" y="6886575"/>
            <a:ext cx="11525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CEBE4AD3-A030-45D1-BBE9-408286C85A40}" type="slidenum">
              <a:rPr lang="en-GB" altLang="en-US" sz="1800"/>
              <a:pPr eaLnBrk="1">
                <a:spcAft>
                  <a:spcPct val="0"/>
                </a:spcAft>
                <a:buClrTx/>
                <a:buFontTx/>
                <a:buNone/>
              </a:pPr>
              <a:t>12</a:t>
            </a:fld>
            <a:endParaRPr lang="en-GB" altLang="en-US"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19C3C6B4-46A0-43B4-BC98-22F0324232BD}"/>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5123" name="Text Box 2">
            <a:extLst>
              <a:ext uri="{FF2B5EF4-FFF2-40B4-BE49-F238E27FC236}">
                <a16:creationId xmlns:a16="http://schemas.microsoft.com/office/drawing/2014/main" id="{99882714-1848-4B3D-A7FA-5811DFE79D3D}"/>
              </a:ext>
            </a:extLst>
          </p:cNvPr>
          <p:cNvSpPr txBox="1">
            <a:spLocks noChangeArrowheads="1"/>
          </p:cNvSpPr>
          <p:nvPr/>
        </p:nvSpPr>
        <p:spPr bwMode="auto">
          <a:xfrm>
            <a:off x="2303463" y="6886575"/>
            <a:ext cx="5976937"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“Public Support for Nuclear Energy” </a:t>
            </a:r>
            <a:br>
              <a:rPr lang="en-GB" altLang="en-US" sz="1800"/>
            </a:br>
            <a:r>
              <a:rPr lang="en-GB" altLang="en-US" sz="1800"/>
              <a:t>ANS/HPS Meeting, Pasco, Washington, USA</a:t>
            </a:r>
          </a:p>
        </p:txBody>
      </p:sp>
      <p:sp>
        <p:nvSpPr>
          <p:cNvPr id="5124" name="Text Box 3">
            <a:extLst>
              <a:ext uri="{FF2B5EF4-FFF2-40B4-BE49-F238E27FC236}">
                <a16:creationId xmlns:a16="http://schemas.microsoft.com/office/drawing/2014/main" id="{0E66519A-BA6B-4B07-B0CE-E143472DBE7E}"/>
              </a:ext>
            </a:extLst>
          </p:cNvPr>
          <p:cNvSpPr txBox="1">
            <a:spLocks noChangeArrowheads="1"/>
          </p:cNvSpPr>
          <p:nvPr/>
        </p:nvSpPr>
        <p:spPr bwMode="auto">
          <a:xfrm>
            <a:off x="8786813" y="6886575"/>
            <a:ext cx="7858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C8778F7F-FDCA-4A10-A116-14700CC1FADF}" type="slidenum">
              <a:rPr lang="en-GB" altLang="en-US" sz="1800"/>
              <a:pPr eaLnBrk="1">
                <a:spcAft>
                  <a:spcPct val="0"/>
                </a:spcAft>
                <a:buClrTx/>
                <a:buFontTx/>
                <a:buNone/>
              </a:pPr>
              <a:t>2</a:t>
            </a:fld>
            <a:endParaRPr lang="en-GB" altLang="en-US" sz="1800"/>
          </a:p>
        </p:txBody>
      </p:sp>
      <p:pic>
        <p:nvPicPr>
          <p:cNvPr id="5125" name="Picture 4">
            <a:extLst>
              <a:ext uri="{FF2B5EF4-FFF2-40B4-BE49-F238E27FC236}">
                <a16:creationId xmlns:a16="http://schemas.microsoft.com/office/drawing/2014/main" id="{3CE44C76-6F19-4E99-8DBE-4B51339D3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68"/>
          <a:stretch>
            <a:fillRect/>
          </a:stretch>
        </p:blipFill>
        <p:spPr bwMode="auto">
          <a:xfrm>
            <a:off x="219075" y="393700"/>
            <a:ext cx="9537700" cy="6091238"/>
          </a:xfrm>
          <a:prstGeom prst="rect">
            <a:avLst/>
          </a:prstGeom>
          <a:noFill/>
          <a:ln>
            <a:noFill/>
          </a:ln>
          <a:effectLst/>
          <a:extLst>
            <a:ext uri="{909E8E84-426E-40DD-AFC4-6F175D3DCCD1}">
              <a14:hiddenFill xmlns:a14="http://schemas.microsoft.com/office/drawing/2010/main">
                <a:blipFill dpi="0" rotWithShape="0">
                  <a:blip/>
                  <a:srcRect b="4468"/>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a:extLst>
              <a:ext uri="{FF2B5EF4-FFF2-40B4-BE49-F238E27FC236}">
                <a16:creationId xmlns:a16="http://schemas.microsoft.com/office/drawing/2014/main" id="{B4027ADE-7275-4CF9-A7B7-B391CE855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68"/>
          <a:stretch>
            <a:fillRect/>
          </a:stretch>
        </p:blipFill>
        <p:spPr bwMode="auto">
          <a:xfrm>
            <a:off x="-73025" y="546100"/>
            <a:ext cx="9537700" cy="6091238"/>
          </a:xfrm>
          <a:prstGeom prst="rect">
            <a:avLst/>
          </a:prstGeom>
          <a:noFill/>
          <a:ln>
            <a:noFill/>
          </a:ln>
          <a:effectLst/>
          <a:extLst>
            <a:ext uri="{909E8E84-426E-40DD-AFC4-6F175D3DCCD1}">
              <a14:hiddenFill xmlns:a14="http://schemas.microsoft.com/office/drawing/2010/main">
                <a:blipFill dpi="0" rotWithShape="0">
                  <a:blip/>
                  <a:srcRect b="4468"/>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6">
            <a:extLst>
              <a:ext uri="{FF2B5EF4-FFF2-40B4-BE49-F238E27FC236}">
                <a16:creationId xmlns:a16="http://schemas.microsoft.com/office/drawing/2014/main" id="{C5A2E4B3-6F8E-47F9-AEDA-5DBB35229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950" y="684213"/>
            <a:ext cx="1311275"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8" name="Picture 7">
            <a:extLst>
              <a:ext uri="{FF2B5EF4-FFF2-40B4-BE49-F238E27FC236}">
                <a16:creationId xmlns:a16="http://schemas.microsoft.com/office/drawing/2014/main" id="{F981816C-35E8-470F-88D4-B1521BB83C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580000">
            <a:off x="8839200" y="2438400"/>
            <a:ext cx="1057275" cy="1133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9" name="Text Box 8">
            <a:extLst>
              <a:ext uri="{FF2B5EF4-FFF2-40B4-BE49-F238E27FC236}">
                <a16:creationId xmlns:a16="http://schemas.microsoft.com/office/drawing/2014/main" id="{28891054-8047-455A-A410-368D885153EF}"/>
              </a:ext>
            </a:extLst>
          </p:cNvPr>
          <p:cNvSpPr txBox="1">
            <a:spLocks noChangeArrowheads="1"/>
          </p:cNvSpPr>
          <p:nvPr/>
        </p:nvSpPr>
        <p:spPr bwMode="auto">
          <a:xfrm rot="2580000">
            <a:off x="8737600" y="4346575"/>
            <a:ext cx="1057275"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nSpc>
                <a:spcPct val="100000"/>
              </a:lnSpc>
              <a:spcAft>
                <a:spcPct val="0"/>
              </a:spcAft>
              <a:buClrTx/>
              <a:buFontTx/>
              <a:buNone/>
            </a:pPr>
            <a:r>
              <a:rPr lang="en-GB" altLang="en-US" sz="900">
                <a:solidFill>
                  <a:srgbClr val="CCCCFF"/>
                </a:solidFill>
                <a:hlinkClick r:id="rId6"/>
              </a:rPr>
              <a:t>This Photo</a:t>
            </a:r>
            <a:r>
              <a:rPr lang="en-GB" altLang="en-US" sz="900">
                <a:solidFill>
                  <a:srgbClr val="FFFFFF"/>
                </a:solidFill>
              </a:rPr>
              <a:t> by Unknown Author is licensed under </a:t>
            </a:r>
            <a:r>
              <a:rPr lang="en-GB" altLang="en-US" sz="900">
                <a:solidFill>
                  <a:srgbClr val="CCCCFF"/>
                </a:solidFill>
                <a:hlinkClick r:id="rId7"/>
              </a:rPr>
              <a:t>CC BY-SA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E7FA5556-6CC2-4F45-8C5A-349BA23D06A1}"/>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7171" name="Text Box 2">
            <a:extLst>
              <a:ext uri="{FF2B5EF4-FFF2-40B4-BE49-F238E27FC236}">
                <a16:creationId xmlns:a16="http://schemas.microsoft.com/office/drawing/2014/main" id="{1E5C9D43-B365-4011-A4EE-51C56CEF8D5E}"/>
              </a:ext>
            </a:extLst>
          </p:cNvPr>
          <p:cNvSpPr txBox="1">
            <a:spLocks noChangeArrowheads="1"/>
          </p:cNvSpPr>
          <p:nvPr/>
        </p:nvSpPr>
        <p:spPr bwMode="auto">
          <a:xfrm>
            <a:off x="2663825" y="6886575"/>
            <a:ext cx="56896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W Allison “Public Support for Nuclear Energy” </a:t>
            </a:r>
            <a:br>
              <a:rPr lang="en-GB" altLang="en-US" sz="1800"/>
            </a:br>
            <a:r>
              <a:rPr lang="en-GB" altLang="en-US" sz="1800"/>
              <a:t>ANS/HPS Meeting, Pasco, Washington, USA</a:t>
            </a:r>
          </a:p>
        </p:txBody>
      </p:sp>
      <p:sp>
        <p:nvSpPr>
          <p:cNvPr id="7172" name="Text Box 3">
            <a:extLst>
              <a:ext uri="{FF2B5EF4-FFF2-40B4-BE49-F238E27FC236}">
                <a16:creationId xmlns:a16="http://schemas.microsoft.com/office/drawing/2014/main" id="{647F3737-8091-4246-986D-7ED121A04318}"/>
              </a:ext>
            </a:extLst>
          </p:cNvPr>
          <p:cNvSpPr txBox="1">
            <a:spLocks noChangeArrowheads="1"/>
          </p:cNvSpPr>
          <p:nvPr/>
        </p:nvSpPr>
        <p:spPr bwMode="auto">
          <a:xfrm>
            <a:off x="8712200" y="6886575"/>
            <a:ext cx="858838"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1CC8BDA5-CB76-488F-8B4C-A1881686D69D}" type="slidenum">
              <a:rPr lang="en-GB" altLang="en-US" sz="1800"/>
              <a:pPr eaLnBrk="1">
                <a:spcAft>
                  <a:spcPct val="0"/>
                </a:spcAft>
                <a:buClrTx/>
                <a:buFontTx/>
                <a:buNone/>
              </a:pPr>
              <a:t>3</a:t>
            </a:fld>
            <a:endParaRPr lang="en-GB" altLang="en-US" sz="1800"/>
          </a:p>
        </p:txBody>
      </p:sp>
      <p:sp>
        <p:nvSpPr>
          <p:cNvPr id="7173" name="Text Box 4">
            <a:extLst>
              <a:ext uri="{FF2B5EF4-FFF2-40B4-BE49-F238E27FC236}">
                <a16:creationId xmlns:a16="http://schemas.microsoft.com/office/drawing/2014/main" id="{11FF0D24-7AE5-40A9-9939-F84CC9CE8CEB}"/>
              </a:ext>
            </a:extLst>
          </p:cNvPr>
          <p:cNvSpPr txBox="1">
            <a:spLocks noChangeArrowheads="1"/>
          </p:cNvSpPr>
          <p:nvPr/>
        </p:nvSpPr>
        <p:spPr bwMode="auto">
          <a:xfrm>
            <a:off x="503238"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4400"/>
              <a:t>Choosing the source of energy</a:t>
            </a:r>
          </a:p>
        </p:txBody>
      </p:sp>
      <p:graphicFrame>
        <p:nvGraphicFramePr>
          <p:cNvPr id="5125" name="Group 5">
            <a:extLst>
              <a:ext uri="{FF2B5EF4-FFF2-40B4-BE49-F238E27FC236}">
                <a16:creationId xmlns:a16="http://schemas.microsoft.com/office/drawing/2014/main" id="{8B6A7377-86AF-477D-9D35-3857ED0C1970}"/>
              </a:ext>
            </a:extLst>
          </p:cNvPr>
          <p:cNvGraphicFramePr>
            <a:graphicFrameLocks noGrp="1"/>
          </p:cNvGraphicFramePr>
          <p:nvPr/>
        </p:nvGraphicFramePr>
        <p:xfrm>
          <a:off x="581025" y="1779588"/>
          <a:ext cx="8839200" cy="4151312"/>
        </p:xfrm>
        <a:graphic>
          <a:graphicData uri="http://schemas.openxmlformats.org/drawingml/2006/table">
            <a:tbl>
              <a:tblPr/>
              <a:tblGrid>
                <a:gridCol w="1844675">
                  <a:extLst>
                    <a:ext uri="{9D8B030D-6E8A-4147-A177-3AD203B41FA5}">
                      <a16:colId xmlns:a16="http://schemas.microsoft.com/office/drawing/2014/main" val="3364091262"/>
                    </a:ext>
                  </a:extLst>
                </a:gridCol>
                <a:gridCol w="1747838">
                  <a:extLst>
                    <a:ext uri="{9D8B030D-6E8A-4147-A177-3AD203B41FA5}">
                      <a16:colId xmlns:a16="http://schemas.microsoft.com/office/drawing/2014/main" val="3538677676"/>
                    </a:ext>
                  </a:extLst>
                </a:gridCol>
                <a:gridCol w="1731962">
                  <a:extLst>
                    <a:ext uri="{9D8B030D-6E8A-4147-A177-3AD203B41FA5}">
                      <a16:colId xmlns:a16="http://schemas.microsoft.com/office/drawing/2014/main" val="3606845654"/>
                    </a:ext>
                  </a:extLst>
                </a:gridCol>
                <a:gridCol w="1766888">
                  <a:extLst>
                    <a:ext uri="{9D8B030D-6E8A-4147-A177-3AD203B41FA5}">
                      <a16:colId xmlns:a16="http://schemas.microsoft.com/office/drawing/2014/main" val="2556070296"/>
                    </a:ext>
                  </a:extLst>
                </a:gridCol>
                <a:gridCol w="1747837">
                  <a:extLst>
                    <a:ext uri="{9D8B030D-6E8A-4147-A177-3AD203B41FA5}">
                      <a16:colId xmlns:a16="http://schemas.microsoft.com/office/drawing/2014/main" val="1289294541"/>
                    </a:ext>
                  </a:extLst>
                </a:gridCol>
              </a:tblGrid>
              <a:tr h="631924">
                <a:tc gridSpan="2">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178986" marB="35999"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GB"/>
                    </a:p>
                  </a:txBody>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Energy density joules per kg</a:t>
                      </a:r>
                    </a:p>
                  </a:txBody>
                  <a:tcPr marL="36000" marR="36000" marT="178986" marB="35999"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Good?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Bad?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674230292"/>
                  </a:ext>
                </a:extLst>
              </a:tr>
              <a:tr h="1362036">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“RENEWABLES”</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Power of water, wind, solar and biofuels etc</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FF0000"/>
                          </a:solidFill>
                          <a:effectLst/>
                          <a:latin typeface="Arial" panose="020B0604020202020204" pitchFamily="34" charset="0"/>
                          <a:ea typeface="Microsoft YaHei" panose="020B0503020204020204" pitchFamily="34" charset="-122"/>
                        </a:rPr>
                        <a:t>100-1000</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Familiar and accepted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1) Huge power plants </a:t>
                      </a:r>
                      <a:r>
                        <a:rPr kumimoji="0" lang="en-GB" altLang="en-US" sz="1800" b="1" i="0" u="none" strike="noStrike" cap="none" normalizeH="0" baseline="0">
                          <a:ln>
                            <a:noFill/>
                          </a:ln>
                          <a:solidFill>
                            <a:srgbClr val="FF0000"/>
                          </a:solidFill>
                          <a:effectLst/>
                          <a:latin typeface="Arial" panose="020B0604020202020204" pitchFamily="34" charset="0"/>
                          <a:ea typeface="Microsoft YaHei" panose="020B0503020204020204" pitchFamily="34" charset="-122"/>
                        </a:rPr>
                        <a:t>destroy nature</a:t>
                      </a:r>
                      <a:br>
                        <a:rPr kumimoji="0" lang="en-GB" altLang="en-US" sz="18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b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 </a:t>
                      </a:r>
                      <a:r>
                        <a:rPr kumimoji="0" lang="en-GB" altLang="en-US" sz="1800" b="1" i="0" u="none" strike="noStrike" cap="none" normalizeH="0" baseline="0">
                          <a:ln>
                            <a:noFill/>
                          </a:ln>
                          <a:solidFill>
                            <a:srgbClr val="FF3333"/>
                          </a:solidFill>
                          <a:effectLst/>
                          <a:latin typeface="Arial" panose="020B0604020202020204" pitchFamily="34" charset="0"/>
                          <a:ea typeface="Microsoft YaHei" panose="020B0503020204020204" pitchFamily="34" charset="-122"/>
                        </a:rPr>
                        <a:t>Unreliable</a:t>
                      </a: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1446156453"/>
                  </a:ext>
                </a:extLst>
              </a:tr>
              <a:tr h="1049308">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CARBON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Coal, oil, gas, wood, candles, biofuels</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24 million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Best </a:t>
                      </a:r>
                      <a:b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b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choice except for emissions</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Atmospheric emission </a:t>
                      </a:r>
                      <a:r>
                        <a:rPr kumimoji="0" lang="en-GB" altLang="en-US" sz="1800" b="1" i="0" u="none" strike="noStrike" cap="none" normalizeH="0" baseline="0">
                          <a:ln>
                            <a:noFill/>
                          </a:ln>
                          <a:solidFill>
                            <a:srgbClr val="FF3333"/>
                          </a:solidFill>
                          <a:effectLst/>
                          <a:latin typeface="Arial" panose="020B0604020202020204" pitchFamily="34" charset="0"/>
                          <a:ea typeface="Microsoft YaHei" panose="020B0503020204020204" pitchFamily="34" charset="-122"/>
                        </a:rPr>
                        <a:t>carbon dioxide</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2587423167"/>
                  </a:ext>
                </a:extLst>
              </a:tr>
              <a:tr h="1108043">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NUCLEAR </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Fission </a:t>
                      </a:r>
                      <a:b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b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(or fusion)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4 trillion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Compact safe</a:t>
                      </a:r>
                      <a:b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b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reliable  </a:t>
                      </a:r>
                      <a:b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b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no impact on nature</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FF3333"/>
                          </a:solidFill>
                          <a:effectLst/>
                          <a:latin typeface="Arial" panose="020B0604020202020204" pitchFamily="34" charset="0"/>
                          <a:ea typeface="Microsoft YaHei" panose="020B0503020204020204" pitchFamily="34" charset="-122"/>
                        </a:rPr>
                        <a:t>Unfamiliar and feared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2670258874"/>
                  </a:ext>
                </a:extLst>
              </a:tr>
            </a:tbl>
          </a:graphicData>
        </a:graphic>
      </p:graphicFrame>
      <p:pic>
        <p:nvPicPr>
          <p:cNvPr id="7205" name="Picture 72">
            <a:extLst>
              <a:ext uri="{FF2B5EF4-FFF2-40B4-BE49-F238E27FC236}">
                <a16:creationId xmlns:a16="http://schemas.microsoft.com/office/drawing/2014/main" id="{72D04843-644C-4DEB-BE79-4CDB58044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5353050"/>
            <a:ext cx="41275" cy="84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6" name="Picture 73">
            <a:extLst>
              <a:ext uri="{FF2B5EF4-FFF2-40B4-BE49-F238E27FC236}">
                <a16:creationId xmlns:a16="http://schemas.microsoft.com/office/drawing/2014/main" id="{9D0CDF95-5351-4F07-A042-1C121CC7A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434013"/>
            <a:ext cx="34925" cy="3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a:extLst>
              <a:ext uri="{FF2B5EF4-FFF2-40B4-BE49-F238E27FC236}">
                <a16:creationId xmlns:a16="http://schemas.microsoft.com/office/drawing/2014/main" id="{5731A820-293D-4CD6-A9F2-DC688B1ACB0C}"/>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9219" name="Text Box 2">
            <a:extLst>
              <a:ext uri="{FF2B5EF4-FFF2-40B4-BE49-F238E27FC236}">
                <a16:creationId xmlns:a16="http://schemas.microsoft.com/office/drawing/2014/main" id="{AC9815A0-2C6B-49C6-AD00-C26EFC979CD5}"/>
              </a:ext>
            </a:extLst>
          </p:cNvPr>
          <p:cNvSpPr txBox="1">
            <a:spLocks noChangeArrowheads="1"/>
          </p:cNvSpPr>
          <p:nvPr/>
        </p:nvSpPr>
        <p:spPr bwMode="auto">
          <a:xfrm>
            <a:off x="3024188" y="6886575"/>
            <a:ext cx="48958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“Public Support for Nuclear Energy” </a:t>
            </a:r>
            <a:br>
              <a:rPr lang="en-GB" altLang="en-US" sz="1800"/>
            </a:br>
            <a:r>
              <a:rPr lang="en-GB" altLang="en-US" sz="1800"/>
              <a:t>ANS/HPS Meeting, Pasco, Washington, USA</a:t>
            </a:r>
          </a:p>
        </p:txBody>
      </p:sp>
      <p:sp>
        <p:nvSpPr>
          <p:cNvPr id="9220" name="Text Box 3">
            <a:extLst>
              <a:ext uri="{FF2B5EF4-FFF2-40B4-BE49-F238E27FC236}">
                <a16:creationId xmlns:a16="http://schemas.microsoft.com/office/drawing/2014/main" id="{AA3ABFAC-AD87-4C6C-85A5-1E4B4A4FF2E2}"/>
              </a:ext>
            </a:extLst>
          </p:cNvPr>
          <p:cNvSpPr txBox="1">
            <a:spLocks noChangeArrowheads="1"/>
          </p:cNvSpPr>
          <p:nvPr/>
        </p:nvSpPr>
        <p:spPr bwMode="auto">
          <a:xfrm>
            <a:off x="8640763" y="6886575"/>
            <a:ext cx="930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1400F360-2037-481D-90DB-FB93DF6EEE0B}" type="slidenum">
              <a:rPr lang="en-GB" altLang="en-US" sz="1800"/>
              <a:pPr eaLnBrk="1">
                <a:spcAft>
                  <a:spcPct val="0"/>
                </a:spcAft>
                <a:buClrTx/>
                <a:buFontTx/>
                <a:buNone/>
              </a:pPr>
              <a:t>4</a:t>
            </a:fld>
            <a:endParaRPr lang="en-GB" altLang="en-US" sz="1800"/>
          </a:p>
        </p:txBody>
      </p:sp>
      <p:pic>
        <p:nvPicPr>
          <p:cNvPr id="9221" name="Picture 4">
            <a:extLst>
              <a:ext uri="{FF2B5EF4-FFF2-40B4-BE49-F238E27FC236}">
                <a16:creationId xmlns:a16="http://schemas.microsoft.com/office/drawing/2014/main" id="{A68F7848-60A9-4FC9-9C63-F09793521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058" b="10025"/>
          <a:stretch>
            <a:fillRect/>
          </a:stretch>
        </p:blipFill>
        <p:spPr bwMode="auto">
          <a:xfrm>
            <a:off x="2382838" y="1131888"/>
            <a:ext cx="5345112" cy="5310187"/>
          </a:xfrm>
          <a:prstGeom prst="rect">
            <a:avLst/>
          </a:prstGeom>
          <a:noFill/>
          <a:ln>
            <a:noFill/>
          </a:ln>
          <a:effectLst/>
          <a:extLst>
            <a:ext uri="{909E8E84-426E-40DD-AFC4-6F175D3DCCD1}">
              <a14:hiddenFill xmlns:a14="http://schemas.microsoft.com/office/drawing/2010/main">
                <a:blipFill dpi="0" rotWithShape="0">
                  <a:blip/>
                  <a:srcRect t="20058" b="1002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3C5EC1A2-1D0C-4064-ABE3-DCB97FBB2B8F}"/>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11267" name="Text Box 2">
            <a:extLst>
              <a:ext uri="{FF2B5EF4-FFF2-40B4-BE49-F238E27FC236}">
                <a16:creationId xmlns:a16="http://schemas.microsoft.com/office/drawing/2014/main" id="{219E7166-AF60-464D-91EA-B17407E55153}"/>
              </a:ext>
            </a:extLst>
          </p:cNvPr>
          <p:cNvSpPr txBox="1">
            <a:spLocks noChangeArrowheads="1"/>
          </p:cNvSpPr>
          <p:nvPr/>
        </p:nvSpPr>
        <p:spPr bwMode="auto">
          <a:xfrm>
            <a:off x="2663825" y="6886575"/>
            <a:ext cx="56896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W Allison “Public Support for Nuclear Energy” </a:t>
            </a:r>
            <a:br>
              <a:rPr lang="en-GB" altLang="en-US" sz="1800"/>
            </a:br>
            <a:r>
              <a:rPr lang="en-GB" altLang="en-US" sz="1800"/>
              <a:t>ANS/HPS Meeting, Pasco, Washington, USA</a:t>
            </a:r>
          </a:p>
        </p:txBody>
      </p:sp>
      <p:sp>
        <p:nvSpPr>
          <p:cNvPr id="11268" name="Text Box 3">
            <a:extLst>
              <a:ext uri="{FF2B5EF4-FFF2-40B4-BE49-F238E27FC236}">
                <a16:creationId xmlns:a16="http://schemas.microsoft.com/office/drawing/2014/main" id="{B17E2F46-A5DE-4F3C-872D-01A4E03748EF}"/>
              </a:ext>
            </a:extLst>
          </p:cNvPr>
          <p:cNvSpPr txBox="1">
            <a:spLocks noChangeArrowheads="1"/>
          </p:cNvSpPr>
          <p:nvPr/>
        </p:nvSpPr>
        <p:spPr bwMode="auto">
          <a:xfrm>
            <a:off x="8712200" y="6886575"/>
            <a:ext cx="858838"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20256106-69D6-4F59-BC57-FB0FDE8AF5E0}" type="slidenum">
              <a:rPr lang="en-GB" altLang="en-US" sz="1800"/>
              <a:pPr eaLnBrk="1">
                <a:spcAft>
                  <a:spcPct val="0"/>
                </a:spcAft>
                <a:buClrTx/>
                <a:buFontTx/>
                <a:buNone/>
              </a:pPr>
              <a:t>5</a:t>
            </a:fld>
            <a:endParaRPr lang="en-GB" altLang="en-US" sz="1800"/>
          </a:p>
        </p:txBody>
      </p:sp>
      <p:sp>
        <p:nvSpPr>
          <p:cNvPr id="11269" name="Text Box 4">
            <a:extLst>
              <a:ext uri="{FF2B5EF4-FFF2-40B4-BE49-F238E27FC236}">
                <a16:creationId xmlns:a16="http://schemas.microsoft.com/office/drawing/2014/main" id="{26D204EF-0F4E-4596-909F-60BFE041F3D6}"/>
              </a:ext>
            </a:extLst>
          </p:cNvPr>
          <p:cNvSpPr txBox="1">
            <a:spLocks noChangeArrowheads="1"/>
          </p:cNvSpPr>
          <p:nvPr/>
        </p:nvSpPr>
        <p:spPr bwMode="auto">
          <a:xfrm>
            <a:off x="503238" y="301625"/>
            <a:ext cx="9070975" cy="126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4400"/>
              <a:t>Choosing the source of energy</a:t>
            </a:r>
          </a:p>
        </p:txBody>
      </p:sp>
      <p:graphicFrame>
        <p:nvGraphicFramePr>
          <p:cNvPr id="7173" name="Group 5">
            <a:extLst>
              <a:ext uri="{FF2B5EF4-FFF2-40B4-BE49-F238E27FC236}">
                <a16:creationId xmlns:a16="http://schemas.microsoft.com/office/drawing/2014/main" id="{E76EC20E-97E2-47CF-BA47-5B3A8CE9EC4E}"/>
              </a:ext>
            </a:extLst>
          </p:cNvPr>
          <p:cNvGraphicFramePr>
            <a:graphicFrameLocks noGrp="1"/>
          </p:cNvGraphicFramePr>
          <p:nvPr/>
        </p:nvGraphicFramePr>
        <p:xfrm>
          <a:off x="581025" y="1779588"/>
          <a:ext cx="8839200" cy="4151312"/>
        </p:xfrm>
        <a:graphic>
          <a:graphicData uri="http://schemas.openxmlformats.org/drawingml/2006/table">
            <a:tbl>
              <a:tblPr/>
              <a:tblGrid>
                <a:gridCol w="1844675">
                  <a:extLst>
                    <a:ext uri="{9D8B030D-6E8A-4147-A177-3AD203B41FA5}">
                      <a16:colId xmlns:a16="http://schemas.microsoft.com/office/drawing/2014/main" val="2267129374"/>
                    </a:ext>
                  </a:extLst>
                </a:gridCol>
                <a:gridCol w="1747838">
                  <a:extLst>
                    <a:ext uri="{9D8B030D-6E8A-4147-A177-3AD203B41FA5}">
                      <a16:colId xmlns:a16="http://schemas.microsoft.com/office/drawing/2014/main" val="2671470668"/>
                    </a:ext>
                  </a:extLst>
                </a:gridCol>
                <a:gridCol w="1731962">
                  <a:extLst>
                    <a:ext uri="{9D8B030D-6E8A-4147-A177-3AD203B41FA5}">
                      <a16:colId xmlns:a16="http://schemas.microsoft.com/office/drawing/2014/main" val="587066221"/>
                    </a:ext>
                  </a:extLst>
                </a:gridCol>
                <a:gridCol w="1766888">
                  <a:extLst>
                    <a:ext uri="{9D8B030D-6E8A-4147-A177-3AD203B41FA5}">
                      <a16:colId xmlns:a16="http://schemas.microsoft.com/office/drawing/2014/main" val="3940041086"/>
                    </a:ext>
                  </a:extLst>
                </a:gridCol>
                <a:gridCol w="1747837">
                  <a:extLst>
                    <a:ext uri="{9D8B030D-6E8A-4147-A177-3AD203B41FA5}">
                      <a16:colId xmlns:a16="http://schemas.microsoft.com/office/drawing/2014/main" val="1597464836"/>
                    </a:ext>
                  </a:extLst>
                </a:gridCol>
              </a:tblGrid>
              <a:tr h="631924">
                <a:tc gridSpan="2">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L="36000" marR="36000" marT="178986" marB="35999"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hMerge="1">
                  <a:txBody>
                    <a:bodyPr/>
                    <a:lstStyle/>
                    <a:p>
                      <a:endParaRPr lang="en-GB"/>
                    </a:p>
                  </a:txBody>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Energy density joules per kg</a:t>
                      </a:r>
                    </a:p>
                  </a:txBody>
                  <a:tcPr marL="36000" marR="36000" marT="178986" marB="35999"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Good?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Bad?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1466095410"/>
                  </a:ext>
                </a:extLst>
              </a:tr>
              <a:tr h="1362036">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“RENEWABLES”</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Power of water, wind, solar and biofuels etc</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FF0000"/>
                          </a:solidFill>
                          <a:effectLst/>
                          <a:latin typeface="Arial" panose="020B0604020202020204" pitchFamily="34" charset="0"/>
                          <a:ea typeface="Microsoft YaHei" panose="020B0503020204020204" pitchFamily="34" charset="-122"/>
                        </a:rPr>
                        <a:t>100-1000</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Familiar and accepted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1) Huge power plants </a:t>
                      </a:r>
                      <a:r>
                        <a:rPr kumimoji="0" lang="en-GB" altLang="en-US" sz="1800" b="1" i="0" u="none" strike="noStrike" cap="none" normalizeH="0" baseline="0">
                          <a:ln>
                            <a:noFill/>
                          </a:ln>
                          <a:solidFill>
                            <a:srgbClr val="FF0000"/>
                          </a:solidFill>
                          <a:effectLst/>
                          <a:latin typeface="Arial" panose="020B0604020202020204" pitchFamily="34" charset="0"/>
                          <a:ea typeface="Microsoft YaHei" panose="020B0503020204020204" pitchFamily="34" charset="-122"/>
                        </a:rPr>
                        <a:t>destroy nature</a:t>
                      </a:r>
                      <a:br>
                        <a:rPr kumimoji="0" lang="en-GB" altLang="en-US" sz="1800" b="1"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b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 </a:t>
                      </a:r>
                      <a:r>
                        <a:rPr kumimoji="0" lang="en-GB" altLang="en-US" sz="1800" b="1" i="0" u="none" strike="noStrike" cap="none" normalizeH="0" baseline="0">
                          <a:ln>
                            <a:noFill/>
                          </a:ln>
                          <a:solidFill>
                            <a:srgbClr val="FF3333"/>
                          </a:solidFill>
                          <a:effectLst/>
                          <a:latin typeface="Arial" panose="020B0604020202020204" pitchFamily="34" charset="0"/>
                          <a:ea typeface="Microsoft YaHei" panose="020B0503020204020204" pitchFamily="34" charset="-122"/>
                        </a:rPr>
                        <a:t>Unreliable</a:t>
                      </a: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 </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2152148997"/>
                  </a:ext>
                </a:extLst>
              </a:tr>
              <a:tr h="1049308">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CARBON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Coal, oil, gas, wood, candles, biofuels</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24 million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Best </a:t>
                      </a:r>
                      <a:b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b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choice except for emissions</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Atmospheric emission </a:t>
                      </a:r>
                      <a:r>
                        <a:rPr kumimoji="0" lang="en-GB" altLang="en-US" sz="1800" b="1" i="0" u="none" strike="noStrike" cap="none" normalizeH="0" baseline="0">
                          <a:ln>
                            <a:noFill/>
                          </a:ln>
                          <a:solidFill>
                            <a:srgbClr val="FF3333"/>
                          </a:solidFill>
                          <a:effectLst/>
                          <a:latin typeface="Arial" panose="020B0604020202020204" pitchFamily="34" charset="0"/>
                          <a:ea typeface="Microsoft YaHei" panose="020B0503020204020204" pitchFamily="34" charset="-122"/>
                        </a:rPr>
                        <a:t>carbon dioxide</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1562500886"/>
                  </a:ext>
                </a:extLst>
              </a:tr>
              <a:tr h="1108043">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NUCLEAR </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Fission </a:t>
                      </a:r>
                      <a:b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br>
                      <a:r>
                        <a:rPr kumimoji="0" lang="en-GB"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rPr>
                        <a:t>(or fusion)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4 trillion</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Compact safe</a:t>
                      </a:r>
                      <a:b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b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reliable  </a:t>
                      </a:r>
                      <a:b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br>
                      <a:r>
                        <a:rPr kumimoji="0" lang="en-GB" altLang="en-US" sz="1800" b="1" i="0" u="none" strike="noStrike" cap="none" normalizeH="0" baseline="0">
                          <a:ln>
                            <a:noFill/>
                          </a:ln>
                          <a:solidFill>
                            <a:srgbClr val="008000"/>
                          </a:solidFill>
                          <a:effectLst/>
                          <a:latin typeface="Arial" panose="020B0604020202020204" pitchFamily="34" charset="0"/>
                          <a:ea typeface="Microsoft YaHei" panose="020B0503020204020204" pitchFamily="34" charset="-122"/>
                        </a:rPr>
                        <a:t>no impact on nature</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lvl1pPr>
                        <a:lnSpc>
                          <a:spcPct val="93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7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a:ln>
                            <a:noFill/>
                          </a:ln>
                          <a:solidFill>
                            <a:srgbClr val="FF3333"/>
                          </a:solidFill>
                          <a:effectLst/>
                          <a:latin typeface="Arial" panose="020B0604020202020204" pitchFamily="34" charset="0"/>
                          <a:ea typeface="Microsoft YaHei" panose="020B0503020204020204" pitchFamily="34" charset="-122"/>
                        </a:rPr>
                        <a:t>Unfamiliar and feared</a:t>
                      </a:r>
                    </a:p>
                  </a:txBody>
                  <a:tcPr marL="36000" marR="36000" marT="178986" marB="35999"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solidFill>
                      <a:srgbClr val="EEEEEE"/>
                    </a:solidFill>
                  </a:tcPr>
                </a:tc>
                <a:extLst>
                  <a:ext uri="{0D108BD9-81ED-4DB2-BD59-A6C34878D82A}">
                    <a16:rowId xmlns:a16="http://schemas.microsoft.com/office/drawing/2014/main" val="3970722059"/>
                  </a:ext>
                </a:extLst>
              </a:tr>
            </a:tbl>
          </a:graphicData>
        </a:graphic>
      </p:graphicFrame>
      <p:pic>
        <p:nvPicPr>
          <p:cNvPr id="11301" name="Picture 72">
            <a:extLst>
              <a:ext uri="{FF2B5EF4-FFF2-40B4-BE49-F238E27FC236}">
                <a16:creationId xmlns:a16="http://schemas.microsoft.com/office/drawing/2014/main" id="{284B04B9-0D20-4D81-9B69-608E50C6E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13" y="5353050"/>
            <a:ext cx="41275" cy="84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02" name="Picture 73">
            <a:extLst>
              <a:ext uri="{FF2B5EF4-FFF2-40B4-BE49-F238E27FC236}">
                <a16:creationId xmlns:a16="http://schemas.microsoft.com/office/drawing/2014/main" id="{D2C21BD5-A7BA-4014-A274-08FEB190A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434013"/>
            <a:ext cx="34925" cy="3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3189958C-B51A-4D8A-9335-4BD2EE63B31C}"/>
              </a:ext>
            </a:extLst>
          </p:cNvPr>
          <p:cNvSpPr txBox="1">
            <a:spLocks noChangeArrowheads="1"/>
          </p:cNvSpPr>
          <p:nvPr/>
        </p:nvSpPr>
        <p:spPr bwMode="auto">
          <a:xfrm>
            <a:off x="503238" y="301625"/>
            <a:ext cx="9066212" cy="578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Aft>
                <a:spcPct val="0"/>
              </a:spcAft>
              <a:buClrTx/>
              <a:buFontTx/>
              <a:buNone/>
            </a:pPr>
            <a:r>
              <a:rPr lang="en-GB" altLang="en-US" sz="4400" b="1"/>
              <a:t>Biology’s defence strategy</a:t>
            </a:r>
          </a:p>
          <a:p>
            <a:pPr algn="ctr">
              <a:spcAft>
                <a:spcPct val="0"/>
              </a:spcAft>
              <a:buClrTx/>
              <a:buFontTx/>
              <a:buNone/>
            </a:pPr>
            <a:r>
              <a:rPr lang="en-GB" altLang="en-US" b="1"/>
              <a:t>Using multiple copies on two scales:</a:t>
            </a:r>
            <a:br>
              <a:rPr lang="en-GB" altLang="en-US" b="1"/>
            </a:br>
            <a:r>
              <a:rPr lang="en-GB" altLang="en-US" b="1"/>
              <a:t>1. many individual organisms,</a:t>
            </a:r>
            <a:br>
              <a:rPr lang="en-GB" altLang="en-US" b="1"/>
            </a:br>
            <a:r>
              <a:rPr lang="en-GB" altLang="en-US" b="1"/>
              <a:t>2. many cells within each organism</a:t>
            </a:r>
            <a:br>
              <a:rPr lang="en-GB" altLang="en-US" b="1"/>
            </a:br>
            <a:r>
              <a:rPr lang="en-GB" altLang="en-US" b="1"/>
              <a:t>In both cases cyclic replacement</a:t>
            </a:r>
            <a:br>
              <a:rPr lang="en-GB" altLang="en-US" b="1"/>
            </a:br>
            <a:r>
              <a:rPr lang="en-GB" altLang="en-US" b="1"/>
              <a:t>In both cases defence by talking, hence</a:t>
            </a:r>
          </a:p>
          <a:p>
            <a:pPr algn="ctr">
              <a:spcAft>
                <a:spcPct val="0"/>
              </a:spcAft>
              <a:buClrTx/>
              <a:buFontTx/>
              <a:buNone/>
            </a:pPr>
            <a:r>
              <a:rPr lang="en-GB" altLang="en-US" b="1"/>
              <a:t>1.  Cellular Bystander Effect</a:t>
            </a:r>
            <a:br>
              <a:rPr lang="en-GB" altLang="en-US" b="1"/>
            </a:br>
            <a:r>
              <a:rPr lang="en-GB" altLang="en-US" b="1"/>
              <a:t>2. Social Bystander Effect</a:t>
            </a:r>
            <a:br>
              <a:rPr lang="en-GB" altLang="en-US" sz="4400" b="1"/>
            </a:br>
            <a:r>
              <a:rPr lang="en-GB" altLang="en-US" sz="2800" b="1"/>
              <a:t>the talking should be informed</a:t>
            </a:r>
          </a:p>
        </p:txBody>
      </p:sp>
      <p:sp>
        <p:nvSpPr>
          <p:cNvPr id="13315" name="Text Box 2">
            <a:extLst>
              <a:ext uri="{FF2B5EF4-FFF2-40B4-BE49-F238E27FC236}">
                <a16:creationId xmlns:a16="http://schemas.microsoft.com/office/drawing/2014/main" id="{71C466B3-650C-4534-BFF1-79657278678C}"/>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13316" name="Text Box 3">
            <a:extLst>
              <a:ext uri="{FF2B5EF4-FFF2-40B4-BE49-F238E27FC236}">
                <a16:creationId xmlns:a16="http://schemas.microsoft.com/office/drawing/2014/main" id="{9352F56B-1FCE-4B1B-82E0-7561B2E221D3}"/>
              </a:ext>
            </a:extLst>
          </p:cNvPr>
          <p:cNvSpPr txBox="1">
            <a:spLocks noChangeArrowheads="1"/>
          </p:cNvSpPr>
          <p:nvPr/>
        </p:nvSpPr>
        <p:spPr bwMode="auto">
          <a:xfrm>
            <a:off x="2952750" y="6886575"/>
            <a:ext cx="4751388"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“Public Support for Nuclear Energy” </a:t>
            </a:r>
            <a:br>
              <a:rPr lang="en-GB" altLang="en-US" sz="1800"/>
            </a:br>
            <a:r>
              <a:rPr lang="en-GB" altLang="en-US" sz="1800"/>
              <a:t>ANS/HPS Meeting, Pasco, Washington, USA</a:t>
            </a:r>
          </a:p>
        </p:txBody>
      </p:sp>
      <p:sp>
        <p:nvSpPr>
          <p:cNvPr id="13317" name="Text Box 4">
            <a:extLst>
              <a:ext uri="{FF2B5EF4-FFF2-40B4-BE49-F238E27FC236}">
                <a16:creationId xmlns:a16="http://schemas.microsoft.com/office/drawing/2014/main" id="{AB4FD4B2-DFD9-4933-8B20-D1E97CE28079}"/>
              </a:ext>
            </a:extLst>
          </p:cNvPr>
          <p:cNvSpPr txBox="1">
            <a:spLocks noChangeArrowheads="1"/>
          </p:cNvSpPr>
          <p:nvPr/>
        </p:nvSpPr>
        <p:spPr bwMode="auto">
          <a:xfrm>
            <a:off x="8712200" y="6886575"/>
            <a:ext cx="549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51DF4FB5-BFF4-4D65-A126-0611134EAB8D}" type="slidenum">
              <a:rPr lang="en-GB" altLang="en-US" sz="1800"/>
              <a:pPr eaLnBrk="1">
                <a:spcAft>
                  <a:spcPct val="0"/>
                </a:spcAft>
                <a:buClrTx/>
                <a:buFontTx/>
                <a:buNone/>
              </a:pPr>
              <a:t>6</a:t>
            </a:fld>
            <a:endParaRPr lang="en-GB" altLang="en-US"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F2E79EB4-8F0E-4CC2-BA70-88A09DC4970B}"/>
              </a:ext>
            </a:extLst>
          </p:cNvPr>
          <p:cNvSpPr txBox="1">
            <a:spLocks noChangeArrowheads="1"/>
          </p:cNvSpPr>
          <p:nvPr/>
        </p:nvSpPr>
        <p:spPr bwMode="auto">
          <a:xfrm>
            <a:off x="503238" y="301625"/>
            <a:ext cx="9066212" cy="578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Aft>
                <a:spcPct val="0"/>
              </a:spcAft>
              <a:buClrTx/>
              <a:buFontTx/>
              <a:buNone/>
            </a:pPr>
            <a:r>
              <a:rPr lang="en-GB" altLang="en-US" sz="4400" b="1"/>
              <a:t>Defence against an oxidative attack</a:t>
            </a:r>
          </a:p>
          <a:p>
            <a:pPr algn="ctr">
              <a:spcAft>
                <a:spcPct val="0"/>
              </a:spcAft>
              <a:buClrTx/>
              <a:buFontTx/>
              <a:buNone/>
            </a:pPr>
            <a:r>
              <a:rPr lang="en-GB" altLang="en-US" sz="2800" b="1"/>
              <a:t>Required for survival over 3500 million yrs</a:t>
            </a:r>
            <a:br>
              <a:rPr lang="en-GB" altLang="en-US" sz="2800" b="1"/>
            </a:br>
            <a:r>
              <a:rPr lang="en-GB" altLang="en-US" sz="2800" b="1"/>
              <a:t>Signal too small for individual scale</a:t>
            </a:r>
            <a:br>
              <a:rPr lang="en-GB" altLang="en-US" sz="2800" b="1"/>
            </a:br>
            <a:r>
              <a:rPr lang="en-GB" altLang="en-US" sz="2800" b="1"/>
              <a:t>So protection devolved to cellular scale</a:t>
            </a:r>
            <a:br>
              <a:rPr lang="en-GB" altLang="en-US" sz="2800" b="1"/>
            </a:br>
            <a:r>
              <a:rPr lang="en-GB" altLang="en-US" sz="2800" b="1"/>
              <a:t>by repair/replacement/anti-ROS/adaptation/immune</a:t>
            </a:r>
            <a:br>
              <a:rPr lang="en-GB" altLang="en-US" sz="2800" b="1"/>
            </a:br>
            <a:r>
              <a:rPr lang="en-GB" altLang="en-US" sz="2800" b="1"/>
              <a:t>Response is resource-limited, hence nonlinear</a:t>
            </a:r>
            <a:br>
              <a:rPr lang="en-GB" altLang="en-US" sz="2800" b="1"/>
            </a:br>
            <a:r>
              <a:rPr lang="en-GB" altLang="en-US" sz="2800" b="1"/>
              <a:t>like other resource-limited systems</a:t>
            </a:r>
            <a:br>
              <a:rPr lang="en-GB" altLang="en-US" sz="2800" b="1"/>
            </a:br>
            <a:r>
              <a:rPr lang="en-GB" altLang="en-US" sz="2800" b="1"/>
              <a:t>eg in electronics, management,…</a:t>
            </a:r>
            <a:br>
              <a:rPr lang="en-GB" altLang="en-US" sz="2800" b="1"/>
            </a:br>
            <a:r>
              <a:rPr lang="en-GB" altLang="en-US" sz="2800" b="1"/>
              <a:t>Linearity would be unnatural in an evolved</a:t>
            </a:r>
            <a:br>
              <a:rPr lang="en-GB" altLang="en-US" sz="2800" b="1"/>
            </a:br>
            <a:r>
              <a:rPr lang="en-GB" altLang="en-US" sz="2800" b="1"/>
              <a:t>or designed system.</a:t>
            </a:r>
            <a:br>
              <a:rPr lang="en-GB" altLang="en-US" sz="2800" b="1"/>
            </a:br>
            <a:r>
              <a:rPr lang="en-GB" altLang="en-US" sz="2800" b="1"/>
              <a:t>Public: show the evidence!</a:t>
            </a:r>
            <a:endParaRPr lang="en-GB" altLang="en-US" sz="4400" b="1"/>
          </a:p>
        </p:txBody>
      </p:sp>
      <p:sp>
        <p:nvSpPr>
          <p:cNvPr id="15363" name="Text Box 2">
            <a:extLst>
              <a:ext uri="{FF2B5EF4-FFF2-40B4-BE49-F238E27FC236}">
                <a16:creationId xmlns:a16="http://schemas.microsoft.com/office/drawing/2014/main" id="{418BAD36-B61D-4DBE-8A77-FD096E05BCAE}"/>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15364" name="Text Box 3">
            <a:extLst>
              <a:ext uri="{FF2B5EF4-FFF2-40B4-BE49-F238E27FC236}">
                <a16:creationId xmlns:a16="http://schemas.microsoft.com/office/drawing/2014/main" id="{13FEBC8A-5D94-431F-BE76-D54E3C926E35}"/>
              </a:ext>
            </a:extLst>
          </p:cNvPr>
          <p:cNvSpPr txBox="1">
            <a:spLocks noChangeArrowheads="1"/>
          </p:cNvSpPr>
          <p:nvPr/>
        </p:nvSpPr>
        <p:spPr bwMode="auto">
          <a:xfrm>
            <a:off x="3168650" y="6886575"/>
            <a:ext cx="46085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“Public Support for Nuclear Energy” ANS/HPS Meeting, Pasco, Washington, USA</a:t>
            </a:r>
          </a:p>
        </p:txBody>
      </p:sp>
      <p:sp>
        <p:nvSpPr>
          <p:cNvPr id="15365" name="Text Box 4">
            <a:extLst>
              <a:ext uri="{FF2B5EF4-FFF2-40B4-BE49-F238E27FC236}">
                <a16:creationId xmlns:a16="http://schemas.microsoft.com/office/drawing/2014/main" id="{925113C6-4147-4782-9A42-2B8DC360042B}"/>
              </a:ext>
            </a:extLst>
          </p:cNvPr>
          <p:cNvSpPr txBox="1">
            <a:spLocks noChangeArrowheads="1"/>
          </p:cNvSpPr>
          <p:nvPr/>
        </p:nvSpPr>
        <p:spPr bwMode="auto">
          <a:xfrm>
            <a:off x="8451850" y="6886575"/>
            <a:ext cx="549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A76FEE79-7F5E-44F7-A287-A452E9E12739}" type="slidenum">
              <a:rPr lang="en-GB" altLang="en-US" sz="1800"/>
              <a:pPr eaLnBrk="1">
                <a:spcAft>
                  <a:spcPct val="0"/>
                </a:spcAft>
                <a:buClrTx/>
                <a:buFontTx/>
                <a:buNone/>
              </a:pPr>
              <a:t>7</a:t>
            </a:fld>
            <a:endParaRPr lang="en-GB" altLang="en-US" sz="18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58D15331-AABD-4E89-AA7C-F32AD4644750}"/>
              </a:ext>
            </a:extLst>
          </p:cNvPr>
          <p:cNvSpPr txBox="1">
            <a:spLocks noChangeArrowheads="1"/>
          </p:cNvSpPr>
          <p:nvPr/>
        </p:nvSpPr>
        <p:spPr bwMode="auto">
          <a:xfrm>
            <a:off x="503238" y="6886575"/>
            <a:ext cx="234315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en-US" altLang="en-US" sz="1800"/>
              <a:t>2 October 2018</a:t>
            </a:r>
          </a:p>
        </p:txBody>
      </p:sp>
      <p:sp>
        <p:nvSpPr>
          <p:cNvPr id="17411" name="Text Box 2">
            <a:extLst>
              <a:ext uri="{FF2B5EF4-FFF2-40B4-BE49-F238E27FC236}">
                <a16:creationId xmlns:a16="http://schemas.microsoft.com/office/drawing/2014/main" id="{CB687343-990D-424F-BD5C-F6F7EC99D270}"/>
              </a:ext>
            </a:extLst>
          </p:cNvPr>
          <p:cNvSpPr txBox="1">
            <a:spLocks noChangeArrowheads="1"/>
          </p:cNvSpPr>
          <p:nvPr/>
        </p:nvSpPr>
        <p:spPr bwMode="auto">
          <a:xfrm>
            <a:off x="3024188" y="6931025"/>
            <a:ext cx="49768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a:spcAft>
                <a:spcPct val="0"/>
              </a:spcAft>
              <a:buClrTx/>
              <a:buFontTx/>
              <a:buNone/>
            </a:pPr>
            <a:r>
              <a:rPr lang="en-GB" altLang="en-US" sz="1800"/>
              <a:t>“Public Support for Nuclear Energy”</a:t>
            </a:r>
            <a:br>
              <a:rPr lang="en-GB" altLang="en-US" sz="1800"/>
            </a:br>
            <a:r>
              <a:rPr lang="en-GB" altLang="en-US" sz="1800"/>
              <a:t>ANS/HPS Meeting, Pasco, Washington, USA</a:t>
            </a:r>
          </a:p>
        </p:txBody>
      </p:sp>
      <p:sp>
        <p:nvSpPr>
          <p:cNvPr id="17412" name="Text Box 3">
            <a:extLst>
              <a:ext uri="{FF2B5EF4-FFF2-40B4-BE49-F238E27FC236}">
                <a16:creationId xmlns:a16="http://schemas.microsoft.com/office/drawing/2014/main" id="{2A0FBFF6-D9B8-48C8-A2E4-702A5F0259B3}"/>
              </a:ext>
            </a:extLst>
          </p:cNvPr>
          <p:cNvSpPr txBox="1">
            <a:spLocks noChangeArrowheads="1"/>
          </p:cNvSpPr>
          <p:nvPr/>
        </p:nvSpPr>
        <p:spPr bwMode="auto">
          <a:xfrm>
            <a:off x="9072563" y="6886575"/>
            <a:ext cx="4984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fld id="{591AFFA5-2ED8-4C63-AD33-67FEBD8D5DAD}" type="slidenum">
              <a:rPr lang="en-GB" altLang="en-US" sz="1800"/>
              <a:pPr eaLnBrk="1">
                <a:spcAft>
                  <a:spcPct val="0"/>
                </a:spcAft>
                <a:buClrTx/>
                <a:buFontTx/>
                <a:buNone/>
              </a:pPr>
              <a:t>8</a:t>
            </a:fld>
            <a:endParaRPr lang="en-GB" altLang="en-US" sz="1800"/>
          </a:p>
        </p:txBody>
      </p:sp>
      <p:pic>
        <p:nvPicPr>
          <p:cNvPr id="17413" name="Picture 4">
            <a:extLst>
              <a:ext uri="{FF2B5EF4-FFF2-40B4-BE49-F238E27FC236}">
                <a16:creationId xmlns:a16="http://schemas.microsoft.com/office/drawing/2014/main" id="{497F44E8-168B-4F5E-A23D-CB0E739D8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35" t="20078" b="8365"/>
          <a:stretch>
            <a:fillRect/>
          </a:stretch>
        </p:blipFill>
        <p:spPr bwMode="auto">
          <a:xfrm>
            <a:off x="144463" y="1487488"/>
            <a:ext cx="9469437" cy="5249862"/>
          </a:xfrm>
          <a:prstGeom prst="rect">
            <a:avLst/>
          </a:prstGeom>
          <a:noFill/>
          <a:ln>
            <a:noFill/>
          </a:ln>
          <a:effectLst/>
          <a:extLst>
            <a:ext uri="{909E8E84-426E-40DD-AFC4-6F175D3DCCD1}">
              <a14:hiddenFill xmlns:a14="http://schemas.microsoft.com/office/drawing/2010/main">
                <a:blipFill dpi="0" rotWithShape="0">
                  <a:blip/>
                  <a:srcRect l="20035" t="20078" b="8365"/>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9" name="Picture 5">
            <a:extLst>
              <a:ext uri="{FF2B5EF4-FFF2-40B4-BE49-F238E27FC236}">
                <a16:creationId xmlns:a16="http://schemas.microsoft.com/office/drawing/2014/main" id="{C7B2742F-F573-44BA-8C79-F097AD9D4F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3" y="2185988"/>
            <a:ext cx="8045450" cy="4546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a:extLst>
              <a:ext uri="{FF2B5EF4-FFF2-40B4-BE49-F238E27FC236}">
                <a16:creationId xmlns:a16="http://schemas.microsoft.com/office/drawing/2014/main" id="{3BFB8452-7A76-484E-B2DD-E24A17B9E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25" y="2141538"/>
            <a:ext cx="7983538" cy="4518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6" name="Text Box 7">
            <a:extLst>
              <a:ext uri="{FF2B5EF4-FFF2-40B4-BE49-F238E27FC236}">
                <a16:creationId xmlns:a16="http://schemas.microsoft.com/office/drawing/2014/main" id="{1BB08A80-EF93-42C4-9D9C-6EE18A193A8D}"/>
              </a:ext>
            </a:extLst>
          </p:cNvPr>
          <p:cNvSpPr txBox="1">
            <a:spLocks noChangeArrowheads="1"/>
          </p:cNvSpPr>
          <p:nvPr/>
        </p:nvSpPr>
        <p:spPr bwMode="auto">
          <a:xfrm>
            <a:off x="0" y="112713"/>
            <a:ext cx="10080625" cy="116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eaLnBrk="1">
              <a:lnSpc>
                <a:spcPct val="100000"/>
              </a:lnSpc>
              <a:spcAft>
                <a:spcPct val="0"/>
              </a:spcAft>
              <a:buClrTx/>
              <a:buFontTx/>
              <a:buNone/>
            </a:pPr>
            <a:r>
              <a:rPr lang="en-GB" altLang="en-US"/>
              <a:t>Animals at Chernobyl, individuals unaware of radiation</a:t>
            </a:r>
            <a:br>
              <a:rPr lang="en-GB" altLang="en-US"/>
            </a:br>
            <a:r>
              <a:rPr lang="en-GB" altLang="en-US"/>
              <a:t>but with complete cellular protection</a:t>
            </a:r>
            <a:br>
              <a:rPr lang="en-GB" altLang="en-US"/>
            </a:br>
            <a:r>
              <a:rPr lang="en-GB" altLang="en-US"/>
              <a:t>Benefiting from absence of humans! </a:t>
            </a:r>
          </a:p>
        </p:txBody>
      </p:sp>
      <p:sp>
        <p:nvSpPr>
          <p:cNvPr id="17417" name="AutoShape 8">
            <a:extLst>
              <a:ext uri="{FF2B5EF4-FFF2-40B4-BE49-F238E27FC236}">
                <a16:creationId xmlns:a16="http://schemas.microsoft.com/office/drawing/2014/main" id="{47BF08C5-7261-4B4F-860A-B2CA3CF8337C}"/>
              </a:ext>
            </a:extLst>
          </p:cNvPr>
          <p:cNvSpPr>
            <a:spLocks noChangeArrowheads="1"/>
          </p:cNvSpPr>
          <p:nvPr/>
        </p:nvSpPr>
        <p:spPr bwMode="auto">
          <a:xfrm>
            <a:off x="720725" y="1260475"/>
            <a:ext cx="1079500" cy="539750"/>
          </a:xfrm>
          <a:prstGeom prst="roundRect">
            <a:avLst>
              <a:gd name="adj" fmla="val 292"/>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C3FD63E-8C61-4EC6-A7E9-3E518F4A8F49}"/>
              </a:ext>
            </a:extLst>
          </p:cNvPr>
          <p:cNvSpPr>
            <a:spLocks noGrp="1" noChangeArrowheads="1"/>
          </p:cNvSpPr>
          <p:nvPr>
            <p:ph type="title"/>
          </p:nvPr>
        </p:nvSpPr>
        <p:spPr>
          <a:xfrm>
            <a:off x="144463" y="301625"/>
            <a:ext cx="9791700" cy="814388"/>
          </a:xfrm>
        </p:spPr>
        <p:txBody>
          <a:bodyPr/>
          <a:lstStyle/>
          <a:p>
            <a:r>
              <a:rPr lang="en-GB" altLang="en-US" sz="3600"/>
              <a:t>Evidently the curse that damaged human lives came from regulations, not radiation  </a:t>
            </a:r>
          </a:p>
        </p:txBody>
      </p:sp>
      <p:sp>
        <p:nvSpPr>
          <p:cNvPr id="19459" name="Date Placeholder 1">
            <a:extLst>
              <a:ext uri="{FF2B5EF4-FFF2-40B4-BE49-F238E27FC236}">
                <a16:creationId xmlns:a16="http://schemas.microsoft.com/office/drawing/2014/main" id="{4C246576-92CD-481D-9C72-C294FA19E6FD}"/>
              </a:ext>
            </a:extLst>
          </p:cNvPr>
          <p:cNvSpPr>
            <a:spLocks noGrp="1"/>
          </p:cNvSpPr>
          <p:nvPr>
            <p:ph type="dt"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nSpc>
                <a:spcPct val="100000"/>
              </a:lnSpc>
              <a:spcAft>
                <a:spcPct val="0"/>
              </a:spcAft>
              <a:buClrTx/>
              <a:buFontTx/>
              <a:buNone/>
            </a:pPr>
            <a:r>
              <a:rPr lang="en-US" altLang="en-US" sz="1800">
                <a:solidFill>
                  <a:srgbClr val="FFFFFF"/>
                </a:solidFill>
              </a:rPr>
              <a:t>2 October 2018</a:t>
            </a:r>
          </a:p>
        </p:txBody>
      </p:sp>
      <p:sp>
        <p:nvSpPr>
          <p:cNvPr id="19460" name="Footer Placeholder 2">
            <a:extLst>
              <a:ext uri="{FF2B5EF4-FFF2-40B4-BE49-F238E27FC236}">
                <a16:creationId xmlns:a16="http://schemas.microsoft.com/office/drawing/2014/main" id="{AEFD13A8-3FBD-49FC-995F-E3266FE8346C}"/>
              </a:ext>
            </a:extLst>
          </p:cNvPr>
          <p:cNvSpPr>
            <a:spLocks noGrp="1"/>
          </p:cNvSpPr>
          <p:nvPr>
            <p:ph type="ftr" sz="quarter" idx="11"/>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nSpc>
                <a:spcPct val="100000"/>
              </a:lnSpc>
              <a:spcAft>
                <a:spcPct val="0"/>
              </a:spcAft>
              <a:buClrTx/>
              <a:buFontTx/>
              <a:buNone/>
            </a:pPr>
            <a:r>
              <a:rPr lang="en-GB" altLang="en-US" sz="1800">
                <a:solidFill>
                  <a:srgbClr val="FFFFFF"/>
                </a:solidFill>
              </a:rPr>
              <a:t>“Public Support for Nuclear Energy” ANS/HPS Meeting, Pasco, Washington, USA</a:t>
            </a:r>
          </a:p>
        </p:txBody>
      </p:sp>
      <p:sp>
        <p:nvSpPr>
          <p:cNvPr id="19461" name="Rectangle 4">
            <a:extLst>
              <a:ext uri="{FF2B5EF4-FFF2-40B4-BE49-F238E27FC236}">
                <a16:creationId xmlns:a16="http://schemas.microsoft.com/office/drawing/2014/main" id="{3660AAAE-68B1-47A8-AE28-838D13D6D6BE}"/>
              </a:ext>
            </a:extLst>
          </p:cNvPr>
          <p:cNvSpPr>
            <a:spLocks noChangeArrowheads="1"/>
          </p:cNvSpPr>
          <p:nvPr/>
        </p:nvSpPr>
        <p:spPr bwMode="auto">
          <a:xfrm>
            <a:off x="2592388" y="3492500"/>
            <a:ext cx="49672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GB" altLang="en-US"/>
              <a:t>com/qUx7WZD5P1Nfu4CP/www.bbc.comhttps://screenshots.firefox.com/qUx7WZD5P1Nfu4CP/www.bbc.comttps://screenshots.firefox.com/qUx7WZD5P1Nfu4CP/www.bbc.comreenshots.firefox.com/qUx7WZD5P1Nfu4CP/www.bbc.com</a:t>
            </a:r>
          </a:p>
        </p:txBody>
      </p:sp>
      <p:pic>
        <p:nvPicPr>
          <p:cNvPr id="19462" name="Picture 6">
            <a:extLst>
              <a:ext uri="{FF2B5EF4-FFF2-40B4-BE49-F238E27FC236}">
                <a16:creationId xmlns:a16="http://schemas.microsoft.com/office/drawing/2014/main" id="{65D14237-9E23-4D4C-A3AB-A15698690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1381125"/>
            <a:ext cx="650875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25976</TotalTime>
  <Words>713</Words>
  <Application>Microsoft Office PowerPoint</Application>
  <PresentationFormat>Custom</PresentationFormat>
  <Paragraphs>145</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Microsoft YaHei</vt:lpstr>
      <vt:lpstr>Times New Roman</vt:lpstr>
      <vt:lpstr>Lucida Sans Unicode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Evidently the curse that damaged human lives came from regulations, not radiation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Energy and Your Future</dc:title>
  <dc:creator>wade allison</dc:creator>
  <cp:lastModifiedBy>Steve Baker</cp:lastModifiedBy>
  <cp:revision>134</cp:revision>
  <cp:lastPrinted>2018-09-27T18:12:06Z</cp:lastPrinted>
  <dcterms:created xsi:type="dcterms:W3CDTF">2018-04-05T14:05:03Z</dcterms:created>
  <dcterms:modified xsi:type="dcterms:W3CDTF">2018-10-10T00:43:06Z</dcterms:modified>
</cp:coreProperties>
</file>