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873" r:id="rId2"/>
  </p:sldMasterIdLst>
  <p:notesMasterIdLst>
    <p:notesMasterId r:id="rId32"/>
  </p:notesMasterIdLst>
  <p:handoutMasterIdLst>
    <p:handoutMasterId r:id="rId33"/>
  </p:handoutMasterIdLst>
  <p:sldIdLst>
    <p:sldId id="295" r:id="rId3"/>
    <p:sldId id="274" r:id="rId4"/>
    <p:sldId id="354" r:id="rId5"/>
    <p:sldId id="306" r:id="rId6"/>
    <p:sldId id="307" r:id="rId7"/>
    <p:sldId id="371" r:id="rId8"/>
    <p:sldId id="344" r:id="rId9"/>
    <p:sldId id="313" r:id="rId10"/>
    <p:sldId id="346" r:id="rId11"/>
    <p:sldId id="342" r:id="rId12"/>
    <p:sldId id="317" r:id="rId13"/>
    <p:sldId id="365" r:id="rId14"/>
    <p:sldId id="279" r:id="rId15"/>
    <p:sldId id="278" r:id="rId16"/>
    <p:sldId id="326" r:id="rId17"/>
    <p:sldId id="327" r:id="rId18"/>
    <p:sldId id="328" r:id="rId19"/>
    <p:sldId id="318" r:id="rId20"/>
    <p:sldId id="367" r:id="rId21"/>
    <p:sldId id="347" r:id="rId22"/>
    <p:sldId id="348" r:id="rId23"/>
    <p:sldId id="359" r:id="rId24"/>
    <p:sldId id="308" r:id="rId25"/>
    <p:sldId id="320" r:id="rId26"/>
    <p:sldId id="362" r:id="rId27"/>
    <p:sldId id="357" r:id="rId28"/>
    <p:sldId id="337" r:id="rId29"/>
    <p:sldId id="368" r:id="rId30"/>
    <p:sldId id="338" r:id="rId31"/>
  </p:sldIdLst>
  <p:sldSz cx="9144000" cy="6858000" type="screen4x3"/>
  <p:notesSz cx="7104063" cy="10234613"/>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726"/>
    <a:srgbClr val="FEE473"/>
    <a:srgbClr val="2D8E49"/>
    <a:srgbClr val="1E7DAD"/>
    <a:srgbClr val="33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82" autoAdjust="0"/>
    <p:restoredTop sz="94660"/>
  </p:normalViewPr>
  <p:slideViewPr>
    <p:cSldViewPr>
      <p:cViewPr varScale="1">
        <p:scale>
          <a:sx n="80" d="100"/>
          <a:sy n="80" d="100"/>
        </p:scale>
        <p:origin x="4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1" d="100"/>
        <a:sy n="171" d="100"/>
      </p:scale>
      <p:origin x="0" y="1936"/>
    </p:cViewPr>
  </p:sorterViewPr>
  <p:notesViewPr>
    <p:cSldViewPr>
      <p:cViewPr varScale="1">
        <p:scale>
          <a:sx n="78" d="100"/>
          <a:sy n="78" d="100"/>
        </p:scale>
        <p:origin x="-1352" y="-104"/>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7104063" cy="511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9075" tIns="49538" rIns="99075" bIns="49538" numCol="1" anchor="ctr" anchorCtr="0" compatLnSpc="1">
            <a:prstTxWarp prst="textNoShape">
              <a:avLst/>
            </a:prstTxWarp>
          </a:bodyPr>
          <a:lstStyle>
            <a:lvl1pPr algn="ctr">
              <a:defRPr sz="1700"/>
            </a:lvl1pPr>
          </a:lstStyle>
          <a:p>
            <a:pPr>
              <a:defRPr/>
            </a:pPr>
            <a:r>
              <a:rPr lang="en-US" altLang="ja-JP"/>
              <a:t>Fukushima Medical University</a:t>
            </a:r>
          </a:p>
        </p:txBody>
      </p:sp>
      <p:sp>
        <p:nvSpPr>
          <p:cNvPr id="7171" name="Rectangle 3"/>
          <p:cNvSpPr>
            <a:spLocks noGrp="1" noChangeArrowheads="1"/>
          </p:cNvSpPr>
          <p:nvPr>
            <p:ph type="dt" sz="quarter" idx="1"/>
          </p:nvPr>
        </p:nvSpPr>
        <p:spPr bwMode="auto">
          <a:xfrm>
            <a:off x="0" y="9722882"/>
            <a:ext cx="3078427" cy="511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9075" tIns="49538" rIns="99075" bIns="49538" numCol="1" anchor="ctr" anchorCtr="0" compatLnSpc="1">
            <a:prstTxWarp prst="textNoShape">
              <a:avLst/>
            </a:prstTxWarp>
          </a:bodyPr>
          <a:lstStyle>
            <a:lvl1pPr algn="ctr">
              <a:defRPr sz="1500"/>
            </a:lvl1pPr>
          </a:lstStyle>
          <a:p>
            <a:pPr>
              <a:defRPr/>
            </a:pPr>
            <a:endParaRPr lang="en-US" altLang="ja-JP"/>
          </a:p>
        </p:txBody>
      </p:sp>
      <p:sp>
        <p:nvSpPr>
          <p:cNvPr id="7173" name="Rectangle 5"/>
          <p:cNvSpPr>
            <a:spLocks noGrp="1" noChangeArrowheads="1"/>
          </p:cNvSpPr>
          <p:nvPr>
            <p:ph type="sldNum" sz="quarter" idx="3"/>
          </p:nvPr>
        </p:nvSpPr>
        <p:spPr bwMode="auto">
          <a:xfrm>
            <a:off x="4025636" y="9722882"/>
            <a:ext cx="3078427" cy="511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9075" tIns="49538" rIns="99075" bIns="49538" numCol="1" anchor="ctr" anchorCtr="0" compatLnSpc="1">
            <a:prstTxWarp prst="textNoShape">
              <a:avLst/>
            </a:prstTxWarp>
          </a:bodyPr>
          <a:lstStyle>
            <a:lvl1pPr algn="ctr">
              <a:defRPr sz="1500"/>
            </a:lvl1pPr>
          </a:lstStyle>
          <a:p>
            <a:pPr>
              <a:defRPr/>
            </a:pPr>
            <a:r>
              <a:rPr lang="en-US" altLang="ja-JP"/>
              <a:t>Page </a:t>
            </a:r>
            <a:fld id="{64429DC8-C493-1340-B6D2-0227965A7D8A}" type="slidenum">
              <a:rPr lang="en-US" altLang="ja-JP"/>
              <a:pPr>
                <a:defRPr/>
              </a:pPr>
              <a:t>‹#›</a:t>
            </a:fld>
            <a:endParaRPr lang="en-US" altLang="ja-JP"/>
          </a:p>
        </p:txBody>
      </p:sp>
    </p:spTree>
    <p:extLst>
      <p:ext uri="{BB962C8B-B14F-4D97-AF65-F5344CB8AC3E}">
        <p14:creationId xmlns:p14="http://schemas.microsoft.com/office/powerpoint/2010/main" val="3112460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7104063" cy="511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9075" tIns="49538" rIns="99075" bIns="49538" numCol="1" anchor="ctr" anchorCtr="0" compatLnSpc="1">
            <a:prstTxWarp prst="textNoShape">
              <a:avLst/>
            </a:prstTxWarp>
          </a:bodyPr>
          <a:lstStyle>
            <a:lvl1pPr algn="ctr">
              <a:defRPr sz="1700"/>
            </a:lvl1pPr>
          </a:lstStyle>
          <a:p>
            <a:pPr>
              <a:defRPr/>
            </a:pPr>
            <a:r>
              <a:rPr lang="en-US" altLang="ja-JP"/>
              <a:t>Fukushima Medical University</a:t>
            </a:r>
          </a:p>
        </p:txBody>
      </p:sp>
      <p:sp>
        <p:nvSpPr>
          <p:cNvPr id="3075" name="Rectangle 3"/>
          <p:cNvSpPr>
            <a:spLocks noGrp="1" noChangeArrowheads="1"/>
          </p:cNvSpPr>
          <p:nvPr>
            <p:ph type="dt" idx="1"/>
          </p:nvPr>
        </p:nvSpPr>
        <p:spPr bwMode="auto">
          <a:xfrm>
            <a:off x="0" y="9722882"/>
            <a:ext cx="3078427" cy="511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9075" tIns="49538" rIns="99075" bIns="49538" numCol="1" anchor="ctr" anchorCtr="0" compatLnSpc="1">
            <a:prstTxWarp prst="textNoShape">
              <a:avLst/>
            </a:prstTxWarp>
          </a:bodyPr>
          <a:lstStyle>
            <a:lvl1pPr algn="ctr">
              <a:defRPr sz="1500"/>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995363" y="768350"/>
            <a:ext cx="5113337"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47209" y="4861441"/>
            <a:ext cx="5209646" cy="46055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9075" tIns="49538" rIns="99075" bIns="49538"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
        <p:nvSpPr>
          <p:cNvPr id="3079" name="Rectangle 7"/>
          <p:cNvSpPr>
            <a:spLocks noGrp="1" noChangeArrowheads="1"/>
          </p:cNvSpPr>
          <p:nvPr>
            <p:ph type="sldNum" sz="quarter" idx="5"/>
          </p:nvPr>
        </p:nvSpPr>
        <p:spPr bwMode="auto">
          <a:xfrm>
            <a:off x="4025636" y="9722882"/>
            <a:ext cx="3078427" cy="511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9075" tIns="49538" rIns="99075" bIns="49538" numCol="1" anchor="ctr" anchorCtr="0" compatLnSpc="1">
            <a:prstTxWarp prst="textNoShape">
              <a:avLst/>
            </a:prstTxWarp>
          </a:bodyPr>
          <a:lstStyle>
            <a:lvl1pPr algn="ctr">
              <a:defRPr sz="1500"/>
            </a:lvl1pPr>
          </a:lstStyle>
          <a:p>
            <a:pPr>
              <a:defRPr/>
            </a:pPr>
            <a:r>
              <a:rPr lang="en-US" altLang="ja-JP"/>
              <a:t>Page </a:t>
            </a:r>
            <a:fld id="{491F80BB-91B3-7D45-8B70-5E51D6D3401D}" type="slidenum">
              <a:rPr lang="en-US" altLang="ja-JP"/>
              <a:pPr>
                <a:defRPr/>
              </a:pPr>
              <a:t>‹#›</a:t>
            </a:fld>
            <a:endParaRPr lang="en-US" altLang="ja-JP"/>
          </a:p>
        </p:txBody>
      </p:sp>
    </p:spTree>
    <p:extLst>
      <p:ext uri="{BB962C8B-B14F-4D97-AF65-F5344CB8AC3E}">
        <p14:creationId xmlns:p14="http://schemas.microsoft.com/office/powerpoint/2010/main" val="281197504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90752">
              <a:defRPr/>
            </a:pPr>
            <a:r>
              <a:rPr lang="ru-RU" altLang="ru-RU" dirty="0" err="1">
                <a:latin typeface="Arial Unicode MS"/>
              </a:rPr>
              <a:t>In</a:t>
            </a:r>
            <a:r>
              <a:rPr lang="ru-RU" altLang="ru-RU" dirty="0">
                <a:latin typeface="Arial Unicode MS"/>
              </a:rPr>
              <a:t> </a:t>
            </a:r>
            <a:r>
              <a:rPr lang="ru-RU" altLang="ru-RU" dirty="0" err="1">
                <a:latin typeface="Arial Unicode MS"/>
              </a:rPr>
              <a:t>my</a:t>
            </a:r>
            <a:r>
              <a:rPr lang="ru-RU" altLang="ru-RU" dirty="0">
                <a:latin typeface="Arial Unicode MS"/>
              </a:rPr>
              <a:t> </a:t>
            </a:r>
            <a:r>
              <a:rPr lang="ru-RU" altLang="ru-RU" dirty="0" err="1">
                <a:latin typeface="Arial Unicode MS"/>
              </a:rPr>
              <a:t>presentation</a:t>
            </a:r>
            <a:r>
              <a:rPr lang="ru-RU" altLang="ru-RU" dirty="0">
                <a:latin typeface="Arial Unicode MS"/>
              </a:rPr>
              <a:t> I </a:t>
            </a:r>
            <a:r>
              <a:rPr lang="ru-RU" altLang="ru-RU" dirty="0" err="1">
                <a:latin typeface="Arial Unicode MS"/>
              </a:rPr>
              <a:t>would</a:t>
            </a:r>
            <a:r>
              <a:rPr lang="ru-RU" altLang="ru-RU" dirty="0">
                <a:latin typeface="Arial Unicode MS"/>
              </a:rPr>
              <a:t> </a:t>
            </a:r>
            <a:r>
              <a:rPr lang="ru-RU" altLang="ru-RU" dirty="0" err="1">
                <a:latin typeface="Arial Unicode MS"/>
              </a:rPr>
              <a:t>like</a:t>
            </a:r>
            <a:r>
              <a:rPr lang="ru-RU" altLang="ru-RU" dirty="0">
                <a:latin typeface="Arial Unicode MS"/>
              </a:rPr>
              <a:t> </a:t>
            </a:r>
            <a:r>
              <a:rPr lang="ru-RU" altLang="ru-RU" dirty="0" err="1">
                <a:latin typeface="Arial Unicode MS"/>
              </a:rPr>
              <a:t>to</a:t>
            </a:r>
            <a:r>
              <a:rPr lang="ru-RU" altLang="ru-RU" dirty="0">
                <a:latin typeface="Arial Unicode MS"/>
              </a:rPr>
              <a:t> </a:t>
            </a:r>
            <a:r>
              <a:rPr lang="ru-RU" altLang="ru-RU" dirty="0" err="1">
                <a:latin typeface="Arial Unicode MS"/>
              </a:rPr>
              <a:t>cover</a:t>
            </a:r>
            <a:r>
              <a:rPr lang="ru-RU" altLang="ru-RU" dirty="0">
                <a:latin typeface="Arial Unicode MS"/>
              </a:rPr>
              <a:t> </a:t>
            </a:r>
            <a:r>
              <a:rPr lang="ru-RU" altLang="ru-RU" dirty="0" err="1">
                <a:latin typeface="Arial Unicode MS"/>
              </a:rPr>
              <a:t>some</a:t>
            </a:r>
            <a:r>
              <a:rPr lang="ru-RU" altLang="ru-RU" dirty="0">
                <a:latin typeface="Arial Unicode MS"/>
              </a:rPr>
              <a:t> </a:t>
            </a:r>
            <a:r>
              <a:rPr lang="ru-RU" altLang="ru-RU" dirty="0" err="1">
                <a:latin typeface="Arial Unicode MS"/>
              </a:rPr>
              <a:t>general</a:t>
            </a:r>
            <a:r>
              <a:rPr lang="ru-RU" altLang="ru-RU" dirty="0">
                <a:latin typeface="Arial Unicode MS"/>
              </a:rPr>
              <a:t> </a:t>
            </a:r>
            <a:r>
              <a:rPr lang="ru-RU" altLang="ru-RU" dirty="0" err="1">
                <a:latin typeface="Arial Unicode MS"/>
              </a:rPr>
              <a:t>communication</a:t>
            </a:r>
            <a:r>
              <a:rPr lang="ru-RU" altLang="ru-RU" dirty="0">
                <a:latin typeface="Arial Unicode MS"/>
              </a:rPr>
              <a:t> </a:t>
            </a:r>
            <a:r>
              <a:rPr lang="en-US" altLang="ru-RU" dirty="0">
                <a:latin typeface="Arial Unicode MS"/>
              </a:rPr>
              <a:t> </a:t>
            </a:r>
            <a:r>
              <a:rPr lang="ru-RU" altLang="ru-RU" dirty="0" err="1">
                <a:latin typeface="Arial Unicode MS"/>
              </a:rPr>
              <a:t>issues</a:t>
            </a:r>
            <a:r>
              <a:rPr lang="ru-RU" altLang="ru-RU" dirty="0">
                <a:latin typeface="Arial Unicode MS"/>
              </a:rPr>
              <a:t>,  </a:t>
            </a:r>
            <a:r>
              <a:rPr lang="ru-RU" altLang="ru-RU" dirty="0" err="1">
                <a:latin typeface="Arial Unicode MS"/>
              </a:rPr>
              <a:t>why</a:t>
            </a:r>
            <a:r>
              <a:rPr lang="ru-RU" altLang="ru-RU" dirty="0">
                <a:latin typeface="Arial Unicode MS"/>
              </a:rPr>
              <a:t> </a:t>
            </a:r>
            <a:r>
              <a:rPr lang="ru-RU" altLang="ru-RU" dirty="0" err="1">
                <a:latin typeface="Arial Unicode MS"/>
              </a:rPr>
              <a:t>is</a:t>
            </a:r>
            <a:r>
              <a:rPr lang="ru-RU" altLang="ru-RU" dirty="0">
                <a:latin typeface="Arial Unicode MS"/>
              </a:rPr>
              <a:t> </a:t>
            </a:r>
            <a:r>
              <a:rPr lang="ru-RU" altLang="ru-RU" dirty="0" err="1">
                <a:latin typeface="Arial Unicode MS"/>
              </a:rPr>
              <a:t>it</a:t>
            </a:r>
            <a:r>
              <a:rPr lang="ru-RU" altLang="ru-RU" dirty="0">
                <a:latin typeface="Arial Unicode MS"/>
              </a:rPr>
              <a:t> </a:t>
            </a:r>
            <a:r>
              <a:rPr lang="ru-RU" altLang="ru-RU" dirty="0" err="1">
                <a:latin typeface="Arial Unicode MS"/>
              </a:rPr>
              <a:t>important</a:t>
            </a:r>
            <a:r>
              <a:rPr lang="ru-RU" altLang="ru-RU" dirty="0">
                <a:latin typeface="Arial Unicode MS"/>
              </a:rPr>
              <a:t> </a:t>
            </a:r>
            <a:r>
              <a:rPr lang="ru-RU" altLang="ru-RU" dirty="0" err="1">
                <a:latin typeface="Arial Unicode MS"/>
              </a:rPr>
              <a:t>to</a:t>
            </a:r>
            <a:r>
              <a:rPr lang="ru-RU" altLang="ru-RU" dirty="0">
                <a:latin typeface="Arial Unicode MS"/>
              </a:rPr>
              <a:t> </a:t>
            </a:r>
            <a:r>
              <a:rPr lang="ru-RU" altLang="ru-RU" dirty="0" err="1">
                <a:latin typeface="Arial Unicode MS"/>
              </a:rPr>
              <a:t>address</a:t>
            </a:r>
            <a:r>
              <a:rPr lang="ru-RU" altLang="ru-RU" dirty="0">
                <a:latin typeface="Arial Unicode MS"/>
              </a:rPr>
              <a:t> </a:t>
            </a:r>
            <a:r>
              <a:rPr lang="ru-RU" altLang="ru-RU" dirty="0" err="1">
                <a:latin typeface="Arial Unicode MS"/>
              </a:rPr>
              <a:t>perceived</a:t>
            </a:r>
            <a:r>
              <a:rPr lang="ru-RU" altLang="ru-RU" dirty="0">
                <a:latin typeface="Arial Unicode MS"/>
              </a:rPr>
              <a:t> </a:t>
            </a:r>
            <a:r>
              <a:rPr lang="ru-RU" altLang="ru-RU" dirty="0" err="1">
                <a:latin typeface="Arial Unicode MS"/>
              </a:rPr>
              <a:t>risks</a:t>
            </a:r>
            <a:r>
              <a:rPr lang="ru-RU" altLang="ru-RU" dirty="0">
                <a:latin typeface="Arial Unicode MS"/>
              </a:rPr>
              <a:t>, </a:t>
            </a:r>
            <a:r>
              <a:rPr lang="ru-RU" altLang="ru-RU" dirty="0" err="1">
                <a:latin typeface="Arial Unicode MS"/>
              </a:rPr>
              <a:t>the</a:t>
            </a:r>
            <a:r>
              <a:rPr lang="ru-RU" altLang="ru-RU" dirty="0">
                <a:latin typeface="Arial Unicode MS"/>
              </a:rPr>
              <a:t> </a:t>
            </a:r>
            <a:r>
              <a:rPr lang="ru-RU" altLang="ru-RU" dirty="0" err="1">
                <a:latin typeface="Arial Unicode MS"/>
              </a:rPr>
              <a:t>whole</a:t>
            </a:r>
            <a:r>
              <a:rPr lang="ru-RU" altLang="ru-RU" dirty="0">
                <a:latin typeface="Arial Unicode MS"/>
              </a:rPr>
              <a:t> </a:t>
            </a:r>
            <a:r>
              <a:rPr lang="en-US" altLang="ru-RU" dirty="0">
                <a:latin typeface="Arial Unicode MS"/>
              </a:rPr>
              <a:t> </a:t>
            </a:r>
            <a:r>
              <a:rPr lang="ru-RU" altLang="ru-RU" dirty="0" err="1">
                <a:latin typeface="Arial Unicode MS"/>
              </a:rPr>
              <a:t>complexity</a:t>
            </a:r>
            <a:r>
              <a:rPr lang="ru-RU" altLang="ru-RU" dirty="0">
                <a:latin typeface="Arial Unicode MS"/>
              </a:rPr>
              <a:t> </a:t>
            </a:r>
            <a:r>
              <a:rPr lang="ru-RU" altLang="ru-RU" dirty="0" err="1">
                <a:latin typeface="Arial Unicode MS"/>
              </a:rPr>
              <a:t>of</a:t>
            </a:r>
            <a:r>
              <a:rPr lang="ru-RU" altLang="ru-RU" dirty="0">
                <a:latin typeface="Arial Unicode MS"/>
              </a:rPr>
              <a:t> </a:t>
            </a:r>
            <a:r>
              <a:rPr lang="ru-RU" altLang="ru-RU" dirty="0" err="1">
                <a:latin typeface="Arial Unicode MS"/>
              </a:rPr>
              <a:t>risk</a:t>
            </a:r>
            <a:r>
              <a:rPr lang="ru-RU" altLang="ru-RU" dirty="0">
                <a:latin typeface="Arial Unicode MS"/>
              </a:rPr>
              <a:t> </a:t>
            </a:r>
            <a:r>
              <a:rPr lang="ru-RU" altLang="ru-RU" dirty="0" err="1">
                <a:latin typeface="Arial Unicode MS"/>
              </a:rPr>
              <a:t>perception</a:t>
            </a:r>
            <a:r>
              <a:rPr lang="ru-RU" altLang="ru-RU" dirty="0">
                <a:latin typeface="Arial Unicode MS"/>
              </a:rPr>
              <a:t> </a:t>
            </a:r>
            <a:r>
              <a:rPr lang="ru-RU" altLang="ru-RU" dirty="0" err="1">
                <a:latin typeface="Arial Unicode MS"/>
              </a:rPr>
              <a:t>factors</a:t>
            </a:r>
            <a:r>
              <a:rPr lang="ru-RU" altLang="ru-RU" dirty="0">
                <a:latin typeface="Arial Unicode MS"/>
              </a:rPr>
              <a:t> </a:t>
            </a:r>
            <a:r>
              <a:rPr lang="ru-RU" altLang="ru-RU" dirty="0" err="1">
                <a:latin typeface="Arial Unicode MS"/>
              </a:rPr>
              <a:t>and</a:t>
            </a:r>
            <a:r>
              <a:rPr lang="ru-RU" altLang="ru-RU" dirty="0">
                <a:latin typeface="Arial Unicode MS"/>
              </a:rPr>
              <a:t> </a:t>
            </a:r>
            <a:r>
              <a:rPr lang="ru-RU" altLang="ru-RU" dirty="0" err="1">
                <a:latin typeface="Arial Unicode MS"/>
              </a:rPr>
              <a:t>provide</a:t>
            </a:r>
            <a:r>
              <a:rPr lang="ru-RU" altLang="ru-RU" dirty="0">
                <a:latin typeface="Arial Unicode MS"/>
              </a:rPr>
              <a:t> </a:t>
            </a:r>
            <a:r>
              <a:rPr lang="ru-RU" altLang="ru-RU" dirty="0" err="1">
                <a:latin typeface="Arial Unicode MS"/>
              </a:rPr>
              <a:t>basic</a:t>
            </a:r>
            <a:r>
              <a:rPr lang="ru-RU" altLang="ru-RU" dirty="0">
                <a:latin typeface="Arial Unicode MS"/>
              </a:rPr>
              <a:t> </a:t>
            </a:r>
            <a:r>
              <a:rPr lang="ru-RU" altLang="ru-RU" dirty="0" err="1">
                <a:latin typeface="Arial Unicode MS"/>
              </a:rPr>
              <a:t>recommendations</a:t>
            </a:r>
            <a:r>
              <a:rPr lang="ru-RU" altLang="ru-RU" dirty="0">
                <a:latin typeface="Arial Unicode MS"/>
              </a:rPr>
              <a:t>.</a:t>
            </a:r>
            <a:r>
              <a:rPr lang="ru-RU" altLang="ru-RU" sz="1100" dirty="0"/>
              <a:t> </a:t>
            </a:r>
            <a:endParaRPr lang="ru-RU" altLang="ru-RU" sz="3000" dirty="0">
              <a:latin typeface="Arial" panose="020B0604020202020204" pitchFamily="34" charset="0"/>
            </a:endParaRPr>
          </a:p>
          <a:p>
            <a:endParaRPr lang="ru-RU" dirty="0"/>
          </a:p>
        </p:txBody>
      </p:sp>
      <p:sp>
        <p:nvSpPr>
          <p:cNvPr id="4" name="Верхний колонтитул 3"/>
          <p:cNvSpPr>
            <a:spLocks noGrp="1"/>
          </p:cNvSpPr>
          <p:nvPr>
            <p:ph type="hdr" sz="quarter" idx="10"/>
          </p:nvPr>
        </p:nvSpPr>
        <p:spPr/>
        <p:txBody>
          <a:bodyPr/>
          <a:lstStyle/>
          <a:p>
            <a:pPr>
              <a:defRPr/>
            </a:pPr>
            <a:r>
              <a:rPr lang="en-US" altLang="ja-JP"/>
              <a:t>Fukushima Medical University</a:t>
            </a:r>
          </a:p>
        </p:txBody>
      </p:sp>
      <p:sp>
        <p:nvSpPr>
          <p:cNvPr id="5" name="Номер слайда 4"/>
          <p:cNvSpPr>
            <a:spLocks noGrp="1"/>
          </p:cNvSpPr>
          <p:nvPr>
            <p:ph type="sldNum" sz="quarter" idx="11"/>
          </p:nvPr>
        </p:nvSpPr>
        <p:spPr/>
        <p:txBody>
          <a:bodyPr/>
          <a:lstStyle/>
          <a:p>
            <a:pPr>
              <a:defRPr/>
            </a:pPr>
            <a:r>
              <a:rPr lang="en-US" altLang="ja-JP"/>
              <a:t>Page </a:t>
            </a:r>
            <a:fld id="{491F80BB-91B3-7D45-8B70-5E51D6D3401D}" type="slidenum">
              <a:rPr lang="en-US" altLang="ja-JP" smtClean="0"/>
              <a:pPr>
                <a:defRPr/>
              </a:pPr>
              <a:t>2</a:t>
            </a:fld>
            <a:endParaRPr lang="en-US" altLang="ja-JP"/>
          </a:p>
        </p:txBody>
      </p:sp>
    </p:spTree>
    <p:extLst>
      <p:ext uri="{BB962C8B-B14F-4D97-AF65-F5344CB8AC3E}">
        <p14:creationId xmlns:p14="http://schemas.microsoft.com/office/powerpoint/2010/main" val="4261620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F96923D-EA52-455D-B3CD-2FE85F95338F}" type="slidenum">
              <a:rPr lang="en-GB" smtClean="0"/>
              <a:t>16</a:t>
            </a:fld>
            <a:endParaRPr lang="en-GB"/>
          </a:p>
        </p:txBody>
      </p:sp>
    </p:spTree>
    <p:extLst>
      <p:ext uri="{BB962C8B-B14F-4D97-AF65-F5344CB8AC3E}">
        <p14:creationId xmlns:p14="http://schemas.microsoft.com/office/powerpoint/2010/main" val="3363123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E2C328C-108E-4A25-BBF4-14FB5B395CD9}" type="slidenum">
              <a:rPr lang="en-GB" smtClean="0"/>
              <a:t>17</a:t>
            </a:fld>
            <a:endParaRPr lang="en-GB"/>
          </a:p>
        </p:txBody>
      </p:sp>
    </p:spTree>
    <p:extLst>
      <p:ext uri="{BB962C8B-B14F-4D97-AF65-F5344CB8AC3E}">
        <p14:creationId xmlns:p14="http://schemas.microsoft.com/office/powerpoint/2010/main" val="766095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96923D-EA52-455D-B3CD-2FE85F95338F}" type="slidenum">
              <a:rPr lang="en-GB" smtClean="0"/>
              <a:t>18</a:t>
            </a:fld>
            <a:endParaRPr lang="en-GB"/>
          </a:p>
        </p:txBody>
      </p:sp>
    </p:spTree>
    <p:extLst>
      <p:ext uri="{BB962C8B-B14F-4D97-AF65-F5344CB8AC3E}">
        <p14:creationId xmlns:p14="http://schemas.microsoft.com/office/powerpoint/2010/main" val="4091916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F96923D-EA52-455D-B3CD-2FE85F95338F}" type="slidenum">
              <a:rPr lang="en-GB" smtClean="0"/>
              <a:t>19</a:t>
            </a:fld>
            <a:endParaRPr lang="en-GB"/>
          </a:p>
        </p:txBody>
      </p:sp>
    </p:spTree>
    <p:extLst>
      <p:ext uri="{BB962C8B-B14F-4D97-AF65-F5344CB8AC3E}">
        <p14:creationId xmlns:p14="http://schemas.microsoft.com/office/powerpoint/2010/main" val="1364181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Post-traumatic stress responses</a:t>
            </a:r>
          </a:p>
          <a:p>
            <a:r>
              <a:rPr lang="en-GB" dirty="0"/>
              <a:t>Chronic anxiety and guilt</a:t>
            </a:r>
          </a:p>
          <a:p>
            <a:r>
              <a:rPr lang="en-GB" dirty="0"/>
              <a:t>Ambiguous losses</a:t>
            </a:r>
          </a:p>
          <a:p>
            <a:r>
              <a:rPr lang="en-GB" dirty="0"/>
              <a:t>Separated families and communities</a:t>
            </a:r>
          </a:p>
          <a:p>
            <a:r>
              <a:rPr lang="en-GB" dirty="0"/>
              <a:t>Stigma and self-stigma</a:t>
            </a:r>
          </a:p>
          <a:p>
            <a:endParaRPr lang="en-GB" dirty="0"/>
          </a:p>
        </p:txBody>
      </p:sp>
      <p:sp>
        <p:nvSpPr>
          <p:cNvPr id="4" name="Slide Number Placeholder 3"/>
          <p:cNvSpPr>
            <a:spLocks noGrp="1"/>
          </p:cNvSpPr>
          <p:nvPr>
            <p:ph type="sldNum" sz="quarter" idx="10"/>
          </p:nvPr>
        </p:nvSpPr>
        <p:spPr/>
        <p:txBody>
          <a:bodyPr/>
          <a:lstStyle/>
          <a:p>
            <a:fld id="{5D3D55D1-26F9-4FC3-BA51-52BE232674FE}" type="slidenum">
              <a:rPr lang="en-GB" smtClean="0"/>
              <a:t>20</a:t>
            </a:fld>
            <a:endParaRPr lang="en-GB"/>
          </a:p>
        </p:txBody>
      </p:sp>
    </p:spTree>
    <p:extLst>
      <p:ext uri="{BB962C8B-B14F-4D97-AF65-F5344CB8AC3E}">
        <p14:creationId xmlns:p14="http://schemas.microsoft.com/office/powerpoint/2010/main" val="2534655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ざっぱくな話ばかりでまとめようがないが、敢えて、最後に言うとすれば</a:t>
            </a:r>
            <a:r>
              <a:rPr lang="ja-JP" altLang="en-US" dirty="0"/>
              <a:t>と思って書き出しました。</a:t>
            </a:r>
            <a:endParaRPr lang="en-US" altLang="ja-JP" dirty="0"/>
          </a:p>
          <a:p>
            <a:endParaRPr kumimoji="1" lang="en-US" altLang="ja-JP"/>
          </a:p>
          <a:p>
            <a:r>
              <a:rPr kumimoji="1" lang="ja-JP" altLang="en-US"/>
              <a:t>還元</a:t>
            </a:r>
            <a:r>
              <a:rPr kumimoji="1" lang="ja-JP" altLang="en-US" dirty="0"/>
              <a:t>して下さい。</a:t>
            </a:r>
            <a:endParaRPr kumimoji="1" lang="en-US" altLang="ja-JP" dirty="0"/>
          </a:p>
          <a:p>
            <a:r>
              <a:rPr kumimoji="1" lang="ja-JP" altLang="en-US" dirty="0"/>
              <a:t>ニュートンやプラトンは偉大な科学的功績を残したが、彼らは貴族だった。必要な資金は皆ポケットマネー。機構は税金で研究・技術開発を行う。成果を社会に還元するのは義務。</a:t>
            </a:r>
            <a:endParaRPr kumimoji="1" lang="en-US" altLang="ja-JP" dirty="0"/>
          </a:p>
          <a:p>
            <a:r>
              <a:rPr lang="ja-JP" altLang="en-US" dirty="0"/>
              <a:t>アウトカムとして、実社会へ直接役に立つことは還元のひとつ。一方、そうでなくてもあなたたちが</a:t>
            </a:r>
            <a:r>
              <a:rPr lang="ja-JP" altLang="en-US" dirty="0" err="1"/>
              <a:t>考えて考えて</a:t>
            </a:r>
            <a:r>
              <a:rPr lang="ja-JP" altLang="en-US" dirty="0"/>
              <a:t>考え抜いて得た貴重な結果を、同世代や次の世代に伝えて欲しい。それも還元。安全研究センターは両方持っていると思う。</a:t>
            </a:r>
            <a:endParaRPr lang="en-US" altLang="ja-JP" dirty="0"/>
          </a:p>
          <a:p>
            <a:endParaRPr kumimoji="1" lang="en-US" altLang="ja-JP" dirty="0"/>
          </a:p>
          <a:p>
            <a:r>
              <a:rPr kumimoji="1" lang="ja-JP" altLang="en-US" dirty="0"/>
              <a:t>どちらにせよ、宣伝して欲しい。宣伝に時間や労力を惜しまない。</a:t>
            </a:r>
            <a:r>
              <a:rPr lang="ja-JP" altLang="en-US" dirty="0"/>
              <a:t>損にはならない。</a:t>
            </a:r>
            <a:endParaRPr lang="en-US" altLang="ja-JP" dirty="0"/>
          </a:p>
          <a:p>
            <a:r>
              <a:rPr kumimoji="1" lang="ja-JP" altLang="en-US" dirty="0"/>
              <a:t>ただ、得手不得手がある。出来る範囲で努力するしかない。私は、この世で何が嫌いかと言って、人前でしゃべることほど嫌なものはない。そういう役回りになっているので、そして伝えたいこと</a:t>
            </a:r>
            <a:r>
              <a:rPr lang="ja-JP" altLang="en-US" dirty="0"/>
              <a:t>は</a:t>
            </a:r>
            <a:r>
              <a:rPr kumimoji="1" lang="ja-JP" altLang="en-US" dirty="0"/>
              <a:t>あるので、無理してしゃべっている。</a:t>
            </a:r>
            <a:endParaRPr kumimoji="1" lang="en-US" altLang="ja-JP" dirty="0"/>
          </a:p>
          <a:p>
            <a:endParaRPr lang="en-US" altLang="ja-JP" dirty="0"/>
          </a:p>
          <a:p>
            <a:r>
              <a:rPr lang="ja-JP" altLang="en-US" dirty="0"/>
              <a:t>研究と言う行為は、よく自由な発想で何て言われるが、つまりは何もかも自分で考えなくてはいけないのだから、しんどい行為と思う。しかし、自分が満足した結果を考えようによってはいろいろと社会に還元できるんだから、研究という行為はエネルギーを注ぎ込むだけの価値はある。</a:t>
            </a:r>
            <a:endParaRPr kumimoji="1"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2FA420C-F118-4D7F-B515-EEF194BA87F2}" type="slidenum">
              <a:rPr kumimoji="1" lang="ja-JP" altLang="en-US" smtClean="0"/>
              <a:t>21</a:t>
            </a:fld>
            <a:endParaRPr kumimoji="1" lang="ja-JP" altLang="en-US"/>
          </a:p>
        </p:txBody>
      </p:sp>
    </p:spTree>
    <p:extLst>
      <p:ext uri="{BB962C8B-B14F-4D97-AF65-F5344CB8AC3E}">
        <p14:creationId xmlns:p14="http://schemas.microsoft.com/office/powerpoint/2010/main" val="1338501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70D8509-0E54-45EB-8C2C-8416B2819775}" type="slidenum">
              <a:rPr lang="ja-JP" altLang="en-US" smtClean="0"/>
              <a:pPr>
                <a:defRPr/>
              </a:pPr>
              <a:t>25</a:t>
            </a:fld>
            <a:endParaRPr lang="ja-JP" altLang="en-US"/>
          </a:p>
        </p:txBody>
      </p:sp>
    </p:spTree>
    <p:extLst>
      <p:ext uri="{BB962C8B-B14F-4D97-AF65-F5344CB8AC3E}">
        <p14:creationId xmlns:p14="http://schemas.microsoft.com/office/powerpoint/2010/main" val="1408949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Psychometric research identified a broad domain of characteristics that may be condensed into three high order factors: 1) the degree to which a risk is understood, 2) the degree to which it evokes a feeling of dread, and 3) the number of people exposed to the risk. A dread risk elicits visceral feelings of terror, uncontrollable, catastrophe, inequality, and uncontrolled. An unknown risk is new and unknown to science. The more a person dreads an activity, the higher its perceived risk and the more that person wants the risk reduced.</a:t>
            </a:r>
            <a:endParaRPr lang="en-GB" dirty="0"/>
          </a:p>
        </p:txBody>
      </p:sp>
      <p:sp>
        <p:nvSpPr>
          <p:cNvPr id="4" name="Slide Number Placeholder 3"/>
          <p:cNvSpPr>
            <a:spLocks noGrp="1"/>
          </p:cNvSpPr>
          <p:nvPr>
            <p:ph type="sldNum" sz="quarter" idx="10"/>
          </p:nvPr>
        </p:nvSpPr>
        <p:spPr/>
        <p:txBody>
          <a:bodyPr/>
          <a:lstStyle/>
          <a:p>
            <a:fld id="{19121808-317B-4BF8-A9FA-632DE34E9D24}" type="slidenum">
              <a:rPr lang="en-GB" smtClean="0"/>
              <a:t>26</a:t>
            </a:fld>
            <a:endParaRPr lang="en-GB"/>
          </a:p>
        </p:txBody>
      </p:sp>
    </p:spTree>
    <p:extLst>
      <p:ext uri="{BB962C8B-B14F-4D97-AF65-F5344CB8AC3E}">
        <p14:creationId xmlns:p14="http://schemas.microsoft.com/office/powerpoint/2010/main" val="2869026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lvl1pPr>
              <a:defRPr sz="2600">
                <a:solidFill>
                  <a:schemeClr val="tx1"/>
                </a:solidFill>
                <a:latin typeface="Arial" charset="0"/>
                <a:ea typeface="ＭＳ Ｐゴシック" charset="0"/>
                <a:cs typeface="ＭＳ Ｐゴシック" charset="0"/>
              </a:defRPr>
            </a:lvl1pPr>
            <a:lvl2pPr marL="804986" indent="-309610">
              <a:defRPr sz="2600">
                <a:solidFill>
                  <a:schemeClr val="tx1"/>
                </a:solidFill>
                <a:latin typeface="Arial" charset="0"/>
                <a:ea typeface="ＭＳ Ｐゴシック" charset="0"/>
              </a:defRPr>
            </a:lvl2pPr>
            <a:lvl3pPr marL="1238441" indent="-247688">
              <a:defRPr sz="2600">
                <a:solidFill>
                  <a:schemeClr val="tx1"/>
                </a:solidFill>
                <a:latin typeface="Arial" charset="0"/>
                <a:ea typeface="ＭＳ Ｐゴシック" charset="0"/>
              </a:defRPr>
            </a:lvl3pPr>
            <a:lvl4pPr marL="1733817" indent="-247688">
              <a:defRPr sz="2600">
                <a:solidFill>
                  <a:schemeClr val="tx1"/>
                </a:solidFill>
                <a:latin typeface="Arial" charset="0"/>
                <a:ea typeface="ＭＳ Ｐゴシック" charset="0"/>
              </a:defRPr>
            </a:lvl4pPr>
            <a:lvl5pPr marL="2229193" indent="-247688">
              <a:defRPr sz="2600">
                <a:solidFill>
                  <a:schemeClr val="tx1"/>
                </a:solidFill>
                <a:latin typeface="Arial" charset="0"/>
                <a:ea typeface="ＭＳ Ｐゴシック" charset="0"/>
              </a:defRPr>
            </a:lvl5pPr>
            <a:lvl6pPr marL="2724569" indent="-247688" eaLnBrk="0" fontAlgn="base" hangingPunct="0">
              <a:spcBef>
                <a:spcPct val="0"/>
              </a:spcBef>
              <a:spcAft>
                <a:spcPct val="0"/>
              </a:spcAft>
              <a:defRPr sz="2600">
                <a:solidFill>
                  <a:schemeClr val="tx1"/>
                </a:solidFill>
                <a:latin typeface="Arial" charset="0"/>
                <a:ea typeface="ＭＳ Ｐゴシック" charset="0"/>
              </a:defRPr>
            </a:lvl6pPr>
            <a:lvl7pPr marL="3219945" indent="-247688" eaLnBrk="0" fontAlgn="base" hangingPunct="0">
              <a:spcBef>
                <a:spcPct val="0"/>
              </a:spcBef>
              <a:spcAft>
                <a:spcPct val="0"/>
              </a:spcAft>
              <a:defRPr sz="2600">
                <a:solidFill>
                  <a:schemeClr val="tx1"/>
                </a:solidFill>
                <a:latin typeface="Arial" charset="0"/>
                <a:ea typeface="ＭＳ Ｐゴシック" charset="0"/>
              </a:defRPr>
            </a:lvl7pPr>
            <a:lvl8pPr marL="3715322" indent="-247688" eaLnBrk="0" fontAlgn="base" hangingPunct="0">
              <a:spcBef>
                <a:spcPct val="0"/>
              </a:spcBef>
              <a:spcAft>
                <a:spcPct val="0"/>
              </a:spcAft>
              <a:defRPr sz="2600">
                <a:solidFill>
                  <a:schemeClr val="tx1"/>
                </a:solidFill>
                <a:latin typeface="Arial" charset="0"/>
                <a:ea typeface="ＭＳ Ｐゴシック" charset="0"/>
              </a:defRPr>
            </a:lvl8pPr>
            <a:lvl9pPr marL="4210698" indent="-247688" eaLnBrk="0" fontAlgn="base" hangingPunct="0">
              <a:spcBef>
                <a:spcPct val="0"/>
              </a:spcBef>
              <a:spcAft>
                <a:spcPct val="0"/>
              </a:spcAft>
              <a:defRPr sz="2600">
                <a:solidFill>
                  <a:schemeClr val="tx1"/>
                </a:solidFill>
                <a:latin typeface="Arial" charset="0"/>
                <a:ea typeface="ＭＳ Ｐゴシック" charset="0"/>
              </a:defRPr>
            </a:lvl9pPr>
          </a:lstStyle>
          <a:p>
            <a:r>
              <a:rPr lang="en-US" altLang="ja-JP" sz="1700"/>
              <a:t>Fukushima Medical University</a:t>
            </a:r>
          </a:p>
        </p:txBody>
      </p:sp>
      <p:sp>
        <p:nvSpPr>
          <p:cNvPr id="31746"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804986" indent="-309610">
              <a:defRPr sz="2600">
                <a:solidFill>
                  <a:schemeClr val="tx1"/>
                </a:solidFill>
                <a:latin typeface="Arial" charset="0"/>
                <a:ea typeface="ＭＳ Ｐゴシック" charset="0"/>
              </a:defRPr>
            </a:lvl2pPr>
            <a:lvl3pPr marL="1238441" indent="-247688">
              <a:defRPr sz="2600">
                <a:solidFill>
                  <a:schemeClr val="tx1"/>
                </a:solidFill>
                <a:latin typeface="Arial" charset="0"/>
                <a:ea typeface="ＭＳ Ｐゴシック" charset="0"/>
              </a:defRPr>
            </a:lvl3pPr>
            <a:lvl4pPr marL="1733817" indent="-247688">
              <a:defRPr sz="2600">
                <a:solidFill>
                  <a:schemeClr val="tx1"/>
                </a:solidFill>
                <a:latin typeface="Arial" charset="0"/>
                <a:ea typeface="ＭＳ Ｐゴシック" charset="0"/>
              </a:defRPr>
            </a:lvl4pPr>
            <a:lvl5pPr marL="2229193" indent="-247688">
              <a:defRPr sz="2600">
                <a:solidFill>
                  <a:schemeClr val="tx1"/>
                </a:solidFill>
                <a:latin typeface="Arial" charset="0"/>
                <a:ea typeface="ＭＳ Ｐゴシック" charset="0"/>
              </a:defRPr>
            </a:lvl5pPr>
            <a:lvl6pPr marL="2724569" indent="-247688" eaLnBrk="0" fontAlgn="base" hangingPunct="0">
              <a:spcBef>
                <a:spcPct val="0"/>
              </a:spcBef>
              <a:spcAft>
                <a:spcPct val="0"/>
              </a:spcAft>
              <a:defRPr sz="2600">
                <a:solidFill>
                  <a:schemeClr val="tx1"/>
                </a:solidFill>
                <a:latin typeface="Arial" charset="0"/>
                <a:ea typeface="ＭＳ Ｐゴシック" charset="0"/>
              </a:defRPr>
            </a:lvl6pPr>
            <a:lvl7pPr marL="3219945" indent="-247688" eaLnBrk="0" fontAlgn="base" hangingPunct="0">
              <a:spcBef>
                <a:spcPct val="0"/>
              </a:spcBef>
              <a:spcAft>
                <a:spcPct val="0"/>
              </a:spcAft>
              <a:defRPr sz="2600">
                <a:solidFill>
                  <a:schemeClr val="tx1"/>
                </a:solidFill>
                <a:latin typeface="Arial" charset="0"/>
                <a:ea typeface="ＭＳ Ｐゴシック" charset="0"/>
              </a:defRPr>
            </a:lvl7pPr>
            <a:lvl8pPr marL="3715322" indent="-247688" eaLnBrk="0" fontAlgn="base" hangingPunct="0">
              <a:spcBef>
                <a:spcPct val="0"/>
              </a:spcBef>
              <a:spcAft>
                <a:spcPct val="0"/>
              </a:spcAft>
              <a:defRPr sz="2600">
                <a:solidFill>
                  <a:schemeClr val="tx1"/>
                </a:solidFill>
                <a:latin typeface="Arial" charset="0"/>
                <a:ea typeface="ＭＳ Ｐゴシック" charset="0"/>
              </a:defRPr>
            </a:lvl8pPr>
            <a:lvl9pPr marL="4210698" indent="-247688" eaLnBrk="0" fontAlgn="base" hangingPunct="0">
              <a:spcBef>
                <a:spcPct val="0"/>
              </a:spcBef>
              <a:spcAft>
                <a:spcPct val="0"/>
              </a:spcAft>
              <a:defRPr sz="2600">
                <a:solidFill>
                  <a:schemeClr val="tx1"/>
                </a:solidFill>
                <a:latin typeface="Arial" charset="0"/>
                <a:ea typeface="ＭＳ Ｐゴシック" charset="0"/>
              </a:defRPr>
            </a:lvl9pPr>
          </a:lstStyle>
          <a:p>
            <a:r>
              <a:rPr lang="en-US" altLang="ja-JP" sz="1500"/>
              <a:t>Page </a:t>
            </a:r>
            <a:fld id="{0718899B-22C8-ED4E-BADD-E01FB2A69D0A}" type="slidenum">
              <a:rPr lang="en-US" altLang="ja-JP" sz="1500"/>
              <a:pPr/>
              <a:t>27</a:t>
            </a:fld>
            <a:endParaRPr lang="en-US" altLang="ja-JP" sz="1500"/>
          </a:p>
        </p:txBody>
      </p:sp>
      <p:sp>
        <p:nvSpPr>
          <p:cNvPr id="149506" name="Rectangle 2"/>
          <p:cNvSpPr>
            <a:spLocks noGrp="1" noRot="1" noChangeAspect="1" noChangeArrowheads="1" noTextEdit="1"/>
          </p:cNvSpPr>
          <p:nvPr>
            <p:ph type="sldImg"/>
          </p:nvPr>
        </p:nvSpPr>
        <p:spPr>
          <a:xfrm>
            <a:off x="995363" y="768350"/>
            <a:ext cx="5113337" cy="3836988"/>
          </a:xfrm>
          <a:ln/>
          <a:extLst>
            <a:ext uri="{FAA26D3D-D897-4be2-8F04-BA451C77F1D7}">
              <ma14:placeholderFlag xmlns:ma14="http://schemas.microsoft.com/office/mac/drawingml/2011/main" xmlns="" val="1"/>
            </a:ext>
          </a:extLst>
        </p:spPr>
      </p:sp>
      <p:sp>
        <p:nvSpPr>
          <p:cNvPr id="31748" name="Rectangle 3"/>
          <p:cNvSpPr>
            <a:spLocks noGrp="1" noChangeArrowheads="1"/>
          </p:cNvSpPr>
          <p:nvPr>
            <p:ph type="body" idx="1"/>
          </p:nvPr>
        </p:nvSpPr>
        <p:spPr>
          <a:noFill/>
        </p:spPr>
        <p:txBody>
          <a:bodyPr/>
          <a:lstStyle/>
          <a:p>
            <a:pPr eaLnBrk="1" hangingPunct="1"/>
            <a:endParaRPr lang="ja-JP" altLang="en-US"/>
          </a:p>
        </p:txBody>
      </p:sp>
    </p:spTree>
    <p:extLst>
      <p:ext uri="{BB962C8B-B14F-4D97-AF65-F5344CB8AC3E}">
        <p14:creationId xmlns:p14="http://schemas.microsoft.com/office/powerpoint/2010/main" val="1010059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lvl1pPr>
              <a:defRPr sz="2600">
                <a:solidFill>
                  <a:schemeClr val="tx1"/>
                </a:solidFill>
                <a:latin typeface="Arial" charset="0"/>
                <a:ea typeface="ＭＳ Ｐゴシック" charset="0"/>
                <a:cs typeface="ＭＳ Ｐゴシック" charset="0"/>
              </a:defRPr>
            </a:lvl1pPr>
            <a:lvl2pPr marL="804986" indent="-309610">
              <a:defRPr sz="2600">
                <a:solidFill>
                  <a:schemeClr val="tx1"/>
                </a:solidFill>
                <a:latin typeface="Arial" charset="0"/>
                <a:ea typeface="ＭＳ Ｐゴシック" charset="0"/>
              </a:defRPr>
            </a:lvl2pPr>
            <a:lvl3pPr marL="1238441" indent="-247688">
              <a:defRPr sz="2600">
                <a:solidFill>
                  <a:schemeClr val="tx1"/>
                </a:solidFill>
                <a:latin typeface="Arial" charset="0"/>
                <a:ea typeface="ＭＳ Ｐゴシック" charset="0"/>
              </a:defRPr>
            </a:lvl3pPr>
            <a:lvl4pPr marL="1733817" indent="-247688">
              <a:defRPr sz="2600">
                <a:solidFill>
                  <a:schemeClr val="tx1"/>
                </a:solidFill>
                <a:latin typeface="Arial" charset="0"/>
                <a:ea typeface="ＭＳ Ｐゴシック" charset="0"/>
              </a:defRPr>
            </a:lvl4pPr>
            <a:lvl5pPr marL="2229193" indent="-247688">
              <a:defRPr sz="2600">
                <a:solidFill>
                  <a:schemeClr val="tx1"/>
                </a:solidFill>
                <a:latin typeface="Arial" charset="0"/>
                <a:ea typeface="ＭＳ Ｐゴシック" charset="0"/>
              </a:defRPr>
            </a:lvl5pPr>
            <a:lvl6pPr marL="2724569" indent="-247688" eaLnBrk="0" fontAlgn="base" hangingPunct="0">
              <a:spcBef>
                <a:spcPct val="0"/>
              </a:spcBef>
              <a:spcAft>
                <a:spcPct val="0"/>
              </a:spcAft>
              <a:defRPr sz="2600">
                <a:solidFill>
                  <a:schemeClr val="tx1"/>
                </a:solidFill>
                <a:latin typeface="Arial" charset="0"/>
                <a:ea typeface="ＭＳ Ｐゴシック" charset="0"/>
              </a:defRPr>
            </a:lvl6pPr>
            <a:lvl7pPr marL="3219945" indent="-247688" eaLnBrk="0" fontAlgn="base" hangingPunct="0">
              <a:spcBef>
                <a:spcPct val="0"/>
              </a:spcBef>
              <a:spcAft>
                <a:spcPct val="0"/>
              </a:spcAft>
              <a:defRPr sz="2600">
                <a:solidFill>
                  <a:schemeClr val="tx1"/>
                </a:solidFill>
                <a:latin typeface="Arial" charset="0"/>
                <a:ea typeface="ＭＳ Ｐゴシック" charset="0"/>
              </a:defRPr>
            </a:lvl7pPr>
            <a:lvl8pPr marL="3715322" indent="-247688" eaLnBrk="0" fontAlgn="base" hangingPunct="0">
              <a:spcBef>
                <a:spcPct val="0"/>
              </a:spcBef>
              <a:spcAft>
                <a:spcPct val="0"/>
              </a:spcAft>
              <a:defRPr sz="2600">
                <a:solidFill>
                  <a:schemeClr val="tx1"/>
                </a:solidFill>
                <a:latin typeface="Arial" charset="0"/>
                <a:ea typeface="ＭＳ Ｐゴシック" charset="0"/>
              </a:defRPr>
            </a:lvl8pPr>
            <a:lvl9pPr marL="4210698" indent="-247688" eaLnBrk="0" fontAlgn="base" hangingPunct="0">
              <a:spcBef>
                <a:spcPct val="0"/>
              </a:spcBef>
              <a:spcAft>
                <a:spcPct val="0"/>
              </a:spcAft>
              <a:defRPr sz="2600">
                <a:solidFill>
                  <a:schemeClr val="tx1"/>
                </a:solidFill>
                <a:latin typeface="Arial" charset="0"/>
                <a:ea typeface="ＭＳ Ｐゴシック" charset="0"/>
              </a:defRPr>
            </a:lvl9pPr>
          </a:lstStyle>
          <a:p>
            <a:r>
              <a:rPr lang="en-US" altLang="ja-JP" sz="1700"/>
              <a:t>Fukushima Medical University</a:t>
            </a:r>
          </a:p>
        </p:txBody>
      </p:sp>
      <p:sp>
        <p:nvSpPr>
          <p:cNvPr id="31746"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charset="0"/>
                <a:cs typeface="ＭＳ Ｐゴシック" charset="0"/>
              </a:defRPr>
            </a:lvl1pPr>
            <a:lvl2pPr marL="804986" indent="-309610">
              <a:defRPr sz="2600">
                <a:solidFill>
                  <a:schemeClr val="tx1"/>
                </a:solidFill>
                <a:latin typeface="Arial" charset="0"/>
                <a:ea typeface="ＭＳ Ｐゴシック" charset="0"/>
              </a:defRPr>
            </a:lvl2pPr>
            <a:lvl3pPr marL="1238441" indent="-247688">
              <a:defRPr sz="2600">
                <a:solidFill>
                  <a:schemeClr val="tx1"/>
                </a:solidFill>
                <a:latin typeface="Arial" charset="0"/>
                <a:ea typeface="ＭＳ Ｐゴシック" charset="0"/>
              </a:defRPr>
            </a:lvl3pPr>
            <a:lvl4pPr marL="1733817" indent="-247688">
              <a:defRPr sz="2600">
                <a:solidFill>
                  <a:schemeClr val="tx1"/>
                </a:solidFill>
                <a:latin typeface="Arial" charset="0"/>
                <a:ea typeface="ＭＳ Ｐゴシック" charset="0"/>
              </a:defRPr>
            </a:lvl4pPr>
            <a:lvl5pPr marL="2229193" indent="-247688">
              <a:defRPr sz="2600">
                <a:solidFill>
                  <a:schemeClr val="tx1"/>
                </a:solidFill>
                <a:latin typeface="Arial" charset="0"/>
                <a:ea typeface="ＭＳ Ｐゴシック" charset="0"/>
              </a:defRPr>
            </a:lvl5pPr>
            <a:lvl6pPr marL="2724569" indent="-247688" eaLnBrk="0" fontAlgn="base" hangingPunct="0">
              <a:spcBef>
                <a:spcPct val="0"/>
              </a:spcBef>
              <a:spcAft>
                <a:spcPct val="0"/>
              </a:spcAft>
              <a:defRPr sz="2600">
                <a:solidFill>
                  <a:schemeClr val="tx1"/>
                </a:solidFill>
                <a:latin typeface="Arial" charset="0"/>
                <a:ea typeface="ＭＳ Ｐゴシック" charset="0"/>
              </a:defRPr>
            </a:lvl6pPr>
            <a:lvl7pPr marL="3219945" indent="-247688" eaLnBrk="0" fontAlgn="base" hangingPunct="0">
              <a:spcBef>
                <a:spcPct val="0"/>
              </a:spcBef>
              <a:spcAft>
                <a:spcPct val="0"/>
              </a:spcAft>
              <a:defRPr sz="2600">
                <a:solidFill>
                  <a:schemeClr val="tx1"/>
                </a:solidFill>
                <a:latin typeface="Arial" charset="0"/>
                <a:ea typeface="ＭＳ Ｐゴシック" charset="0"/>
              </a:defRPr>
            </a:lvl7pPr>
            <a:lvl8pPr marL="3715322" indent="-247688" eaLnBrk="0" fontAlgn="base" hangingPunct="0">
              <a:spcBef>
                <a:spcPct val="0"/>
              </a:spcBef>
              <a:spcAft>
                <a:spcPct val="0"/>
              </a:spcAft>
              <a:defRPr sz="2600">
                <a:solidFill>
                  <a:schemeClr val="tx1"/>
                </a:solidFill>
                <a:latin typeface="Arial" charset="0"/>
                <a:ea typeface="ＭＳ Ｐゴシック" charset="0"/>
              </a:defRPr>
            </a:lvl8pPr>
            <a:lvl9pPr marL="4210698" indent="-247688" eaLnBrk="0" fontAlgn="base" hangingPunct="0">
              <a:spcBef>
                <a:spcPct val="0"/>
              </a:spcBef>
              <a:spcAft>
                <a:spcPct val="0"/>
              </a:spcAft>
              <a:defRPr sz="2600">
                <a:solidFill>
                  <a:schemeClr val="tx1"/>
                </a:solidFill>
                <a:latin typeface="Arial" charset="0"/>
                <a:ea typeface="ＭＳ Ｐゴシック" charset="0"/>
              </a:defRPr>
            </a:lvl9pPr>
          </a:lstStyle>
          <a:p>
            <a:r>
              <a:rPr lang="en-US" altLang="ja-JP" sz="1500"/>
              <a:t>Page </a:t>
            </a:r>
            <a:fld id="{0718899B-22C8-ED4E-BADD-E01FB2A69D0A}" type="slidenum">
              <a:rPr lang="en-US" altLang="ja-JP" sz="1500"/>
              <a:pPr/>
              <a:t>29</a:t>
            </a:fld>
            <a:endParaRPr lang="en-US" altLang="ja-JP" sz="1500"/>
          </a:p>
        </p:txBody>
      </p:sp>
      <p:sp>
        <p:nvSpPr>
          <p:cNvPr id="149506" name="Rectangle 2"/>
          <p:cNvSpPr>
            <a:spLocks noGrp="1" noRot="1" noChangeAspect="1" noChangeArrowheads="1" noTextEdit="1"/>
          </p:cNvSpPr>
          <p:nvPr>
            <p:ph type="sldImg"/>
          </p:nvPr>
        </p:nvSpPr>
        <p:spPr>
          <a:xfrm>
            <a:off x="995363" y="768350"/>
            <a:ext cx="5113337" cy="3836988"/>
          </a:xfrm>
          <a:ln/>
          <a:extLst>
            <a:ext uri="{FAA26D3D-D897-4be2-8F04-BA451C77F1D7}">
              <ma14:placeholderFlag xmlns:ma14="http://schemas.microsoft.com/office/mac/drawingml/2011/main" xmlns="" val="1"/>
            </a:ext>
          </a:extLst>
        </p:spPr>
      </p:sp>
      <p:sp>
        <p:nvSpPr>
          <p:cNvPr id="31748" name="Rectangle 3"/>
          <p:cNvSpPr>
            <a:spLocks noGrp="1" noChangeArrowheads="1"/>
          </p:cNvSpPr>
          <p:nvPr>
            <p:ph type="body" idx="1"/>
          </p:nvPr>
        </p:nvSpPr>
        <p:spPr>
          <a:noFill/>
        </p:spPr>
        <p:txBody>
          <a:bodyPr/>
          <a:lstStyle/>
          <a:p>
            <a:pPr eaLnBrk="1" hangingPunct="1"/>
            <a:endParaRPr lang="ja-JP" altLang="en-US"/>
          </a:p>
        </p:txBody>
      </p:sp>
    </p:spTree>
    <p:extLst>
      <p:ext uri="{BB962C8B-B14F-4D97-AF65-F5344CB8AC3E}">
        <p14:creationId xmlns:p14="http://schemas.microsoft.com/office/powerpoint/2010/main" val="115794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CRP is about defining a methodology assessing risk perceptions?  Why?  </a:t>
            </a:r>
          </a:p>
          <a:p>
            <a:r>
              <a:rPr lang="en-US" dirty="0"/>
              <a:t>Think of the HIERARCHY </a:t>
            </a:r>
          </a:p>
          <a:p>
            <a:r>
              <a:rPr lang="en-US" dirty="0"/>
              <a:t>1. Public acceptance is the ultimate goal (and the pre-requisite) for successful RWM and D&amp;ER projects.</a:t>
            </a:r>
          </a:p>
          <a:p>
            <a:r>
              <a:rPr lang="en-US" dirty="0"/>
              <a:t>2. Public acceptance hinges on an effective stakeholder engagement program.</a:t>
            </a:r>
          </a:p>
          <a:p>
            <a:pPr marL="247688" indent="-247688">
              <a:buAutoNum type="arabicPeriod" startAt="3"/>
            </a:pPr>
            <a:r>
              <a:rPr lang="en-US" dirty="0"/>
              <a:t>Stakeholder engagement is predicated on delivering effective risk communications (usually reassurance the projected dose is low, inconsequential)</a:t>
            </a:r>
          </a:p>
          <a:p>
            <a:pPr marL="247688" indent="-247688">
              <a:buAutoNum type="arabicPeriod" startAt="3"/>
            </a:pPr>
            <a:r>
              <a:rPr lang="en-US" dirty="0"/>
              <a:t>Risk Communications need to be supported by carefully designed and crafted risk messages specific to a given group.</a:t>
            </a:r>
          </a:p>
          <a:p>
            <a:pPr marL="247688" indent="-247688">
              <a:buAutoNum type="arabicPeriod" startAt="3"/>
            </a:pPr>
            <a:r>
              <a:rPr lang="en-US" dirty="0"/>
              <a:t>RESPONSIVE, EFFECTIVE Risk Messaging can be designed only with understanding the risk perceptions.  (This is what never happens analytically or explicitly).</a:t>
            </a:r>
          </a:p>
          <a:p>
            <a:pPr marL="247688" indent="-247688">
              <a:buAutoNum type="arabicPeriod" startAt="3"/>
            </a:pPr>
            <a:endParaRPr lang="en-US" dirty="0"/>
          </a:p>
          <a:p>
            <a:r>
              <a:rPr lang="en-US" dirty="0"/>
              <a:t> </a:t>
            </a:r>
          </a:p>
        </p:txBody>
      </p:sp>
      <p:sp>
        <p:nvSpPr>
          <p:cNvPr id="4" name="Slide Number Placeholder 3"/>
          <p:cNvSpPr>
            <a:spLocks noGrp="1"/>
          </p:cNvSpPr>
          <p:nvPr>
            <p:ph type="sldNum" sz="quarter" idx="10"/>
          </p:nvPr>
        </p:nvSpPr>
        <p:spPr/>
        <p:txBody>
          <a:bodyPr/>
          <a:lstStyle/>
          <a:p>
            <a:fld id="{14605C10-36D9-41F9-BD77-C23A50539AFC}" type="slidenum">
              <a:rPr lang="en-GB" smtClean="0"/>
              <a:t>3</a:t>
            </a:fld>
            <a:endParaRPr lang="en-GB"/>
          </a:p>
        </p:txBody>
      </p:sp>
    </p:spTree>
    <p:extLst>
      <p:ext uri="{BB962C8B-B14F-4D97-AF65-F5344CB8AC3E}">
        <p14:creationId xmlns:p14="http://schemas.microsoft.com/office/powerpoint/2010/main" val="185786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32EA06-B1C0-47BC-A2C0-1D0C887F7B1D}" type="slidenum">
              <a:rPr lang="en-GB" smtClean="0"/>
              <a:t>4</a:t>
            </a:fld>
            <a:endParaRPr lang="en-GB"/>
          </a:p>
        </p:txBody>
      </p:sp>
    </p:spTree>
    <p:extLst>
      <p:ext uri="{BB962C8B-B14F-4D97-AF65-F5344CB8AC3E}">
        <p14:creationId xmlns:p14="http://schemas.microsoft.com/office/powerpoint/2010/main" val="920073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dirty="0"/>
          </a:p>
        </p:txBody>
      </p:sp>
      <p:sp>
        <p:nvSpPr>
          <p:cNvPr id="4" name="Slide Number Placeholder 3"/>
          <p:cNvSpPr>
            <a:spLocks noGrp="1"/>
          </p:cNvSpPr>
          <p:nvPr>
            <p:ph type="sldNum" sz="quarter" idx="10"/>
          </p:nvPr>
        </p:nvSpPr>
        <p:spPr/>
        <p:txBody>
          <a:bodyPr/>
          <a:lstStyle/>
          <a:p>
            <a:fld id="{1732EA06-B1C0-47BC-A2C0-1D0C887F7B1D}" type="slidenum">
              <a:rPr lang="en-GB" smtClean="0"/>
              <a:t>5</a:t>
            </a:fld>
            <a:endParaRPr lang="en-GB"/>
          </a:p>
        </p:txBody>
      </p:sp>
    </p:spTree>
    <p:extLst>
      <p:ext uri="{BB962C8B-B14F-4D97-AF65-F5344CB8AC3E}">
        <p14:creationId xmlns:p14="http://schemas.microsoft.com/office/powerpoint/2010/main" val="3705284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Perceived risk- peoples belief, attitude, </a:t>
            </a:r>
            <a:r>
              <a:rPr lang="en-GB" dirty="0" err="1"/>
              <a:t>judjement</a:t>
            </a:r>
            <a:r>
              <a:rPr lang="en-GB" dirty="0"/>
              <a:t> and feelings, as well as the wider cultural</a:t>
            </a:r>
            <a:r>
              <a:rPr lang="en-GB" baseline="0" dirty="0"/>
              <a:t> and social dispositions they adopt towards threats to things that </a:t>
            </a:r>
            <a:r>
              <a:rPr lang="en-GB" baseline="0"/>
              <a:t>we value. </a:t>
            </a:r>
            <a:endParaRPr lang="en-GB"/>
          </a:p>
        </p:txBody>
      </p:sp>
      <p:sp>
        <p:nvSpPr>
          <p:cNvPr id="4" name="Slide Number Placeholder 3"/>
          <p:cNvSpPr>
            <a:spLocks noGrp="1"/>
          </p:cNvSpPr>
          <p:nvPr>
            <p:ph type="sldNum" sz="quarter" idx="10"/>
          </p:nvPr>
        </p:nvSpPr>
        <p:spPr/>
        <p:txBody>
          <a:bodyPr/>
          <a:lstStyle/>
          <a:p>
            <a:fld id="{BF96923D-EA52-455D-B3CD-2FE85F95338F}" type="slidenum">
              <a:rPr lang="en-GB" smtClean="0"/>
              <a:t>8</a:t>
            </a:fld>
            <a:endParaRPr lang="en-GB"/>
          </a:p>
        </p:txBody>
      </p:sp>
    </p:spTree>
    <p:extLst>
      <p:ext uri="{BB962C8B-B14F-4D97-AF65-F5344CB8AC3E}">
        <p14:creationId xmlns:p14="http://schemas.microsoft.com/office/powerpoint/2010/main" val="174187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2C328C-108E-4A25-BBF4-14FB5B395CD9}" type="slidenum">
              <a:rPr lang="en-GB" smtClean="0"/>
              <a:t>11</a:t>
            </a:fld>
            <a:endParaRPr lang="en-GB"/>
          </a:p>
        </p:txBody>
      </p:sp>
    </p:spTree>
    <p:extLst>
      <p:ext uri="{BB962C8B-B14F-4D97-AF65-F5344CB8AC3E}">
        <p14:creationId xmlns:p14="http://schemas.microsoft.com/office/powerpoint/2010/main" val="410480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hdr" sz="quarter"/>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1600"/>
              <a:t>Fukushima Medical University</a:t>
            </a:r>
          </a:p>
        </p:txBody>
      </p:sp>
      <p:sp>
        <p:nvSpPr>
          <p:cNvPr id="337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1400"/>
              <a:t>Page </a:t>
            </a:r>
            <a:fld id="{0BCC68D0-CB7E-7A4A-8FE5-49C7E6F2A780}" type="slidenum">
              <a:rPr lang="en-US" altLang="ja-JP" sz="1400"/>
              <a:pPr/>
              <a:t>13</a:t>
            </a:fld>
            <a:endParaRPr lang="en-US" altLang="ja-JP" sz="1400"/>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6" name="Rectangle 3"/>
          <p:cNvSpPr>
            <a:spLocks noGrp="1" noChangeArrowheads="1"/>
          </p:cNvSpPr>
          <p:nvPr>
            <p:ph type="body" idx="1"/>
          </p:nvPr>
        </p:nvSpPr>
        <p:spPr>
          <a:noFill/>
        </p:spPr>
        <p:txBody>
          <a:bodyPr/>
          <a:lstStyle/>
          <a:p>
            <a:pPr eaLnBrk="1" hangingPunct="1"/>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1600"/>
              <a:t>Fukushima Medical University</a:t>
            </a:r>
          </a:p>
        </p:txBody>
      </p:sp>
      <p:sp>
        <p:nvSpPr>
          <p:cNvPr id="3174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1400"/>
              <a:t>Page </a:t>
            </a:r>
            <a:fld id="{0718899B-22C8-ED4E-BADD-E01FB2A69D0A}" type="slidenum">
              <a:rPr lang="en-US" altLang="ja-JP" sz="1400"/>
              <a:pPr/>
              <a:t>14</a:t>
            </a:fld>
            <a:endParaRPr lang="en-US" altLang="ja-JP" sz="1400"/>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8" name="Rectangle 3"/>
          <p:cNvSpPr>
            <a:spLocks noGrp="1" noChangeArrowheads="1"/>
          </p:cNvSpPr>
          <p:nvPr>
            <p:ph type="body" idx="1"/>
          </p:nvPr>
        </p:nvSpPr>
        <p:spPr>
          <a:noFill/>
        </p:spPr>
        <p:txBody>
          <a:bodyPr/>
          <a:lstStyle/>
          <a:p>
            <a:pPr eaLnBrk="1" hangingPunct="1"/>
            <a:endParaRPr lang="ja-JP" altLang="en-US"/>
          </a:p>
        </p:txBody>
      </p:sp>
    </p:spTree>
    <p:extLst>
      <p:ext uri="{BB962C8B-B14F-4D97-AF65-F5344CB8AC3E}">
        <p14:creationId xmlns:p14="http://schemas.microsoft.com/office/powerpoint/2010/main" val="246665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96923D-EA52-455D-B3CD-2FE85F95338F}" type="slidenum">
              <a:rPr lang="en-GB" smtClean="0"/>
              <a:t>15</a:t>
            </a:fld>
            <a:endParaRPr lang="en-GB"/>
          </a:p>
        </p:txBody>
      </p:sp>
    </p:spTree>
    <p:extLst>
      <p:ext uri="{BB962C8B-B14F-4D97-AF65-F5344CB8AC3E}">
        <p14:creationId xmlns:p14="http://schemas.microsoft.com/office/powerpoint/2010/main" val="348564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ltLang="ja-JP"/>
              <a:t>Click to edit Master title style</a:t>
            </a:r>
            <a:endParaRPr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r>
              <a:rPr lang="en-US" altLang="ja-JP"/>
              <a:t>Click to edit Master subtitle style</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004606C9-E17F-4844-B27B-AB641FECDD57}"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101061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2C3EA3BB-B6DA-CA45-A92A-A5C50D9491F5}"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1643395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7228" y="152400"/>
            <a:ext cx="2250831" cy="5334000"/>
          </a:xfrm>
        </p:spPr>
        <p:txBody>
          <a:bodyPr vert="eaVert"/>
          <a:lstStyle/>
          <a:p>
            <a:r>
              <a:rPr lang="en-US" altLang="ja-JP"/>
              <a:t>Click to edit Master title style</a:t>
            </a:r>
            <a:endParaRPr lang="ja-JP" altLang="en-US"/>
          </a:p>
        </p:txBody>
      </p:sp>
      <p:sp>
        <p:nvSpPr>
          <p:cNvPr id="3" name="Vertical Text Placeholder 2"/>
          <p:cNvSpPr>
            <a:spLocks noGrp="1"/>
          </p:cNvSpPr>
          <p:nvPr>
            <p:ph type="body" orient="vert" idx="1"/>
          </p:nvPr>
        </p:nvSpPr>
        <p:spPr>
          <a:xfrm>
            <a:off x="74736" y="152400"/>
            <a:ext cx="6611815" cy="5334000"/>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77347E55-585D-6645-AB68-578D4FF5E2D2}"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2429749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325773" y="6117336"/>
            <a:ext cx="857473" cy="365125"/>
          </a:xfrm>
        </p:spPr>
        <p:txBody>
          <a:bodyPr/>
          <a:lstStyle/>
          <a:p>
            <a:fld id="{48A87A34-81AB-432B-8DAE-1953F412C126}" type="datetimeFigureOut">
              <a:rPr lang="en-US" smtClean="0"/>
              <a:t>10/3/2018</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92873883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ru-RU"/>
              <a:t>Образец заголовка</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7344329" y="6108173"/>
            <a:ext cx="857473" cy="365125"/>
          </a:xfrm>
        </p:spPr>
        <p:txBody>
          <a:bodyPr/>
          <a:lstStyle/>
          <a:p>
            <a:fld id="{48A87A34-81AB-432B-8DAE-1953F412C126}" type="datetimeFigureOut">
              <a:rPr lang="en-US" smtClean="0"/>
              <a:t>10/3/2018</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27823118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9887904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277632555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375592027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37496163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278437791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304028561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C651B629-4DFD-094A-A1D4-0EC789A007EF}"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1221371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365776778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D9FFFB4-400D-1240-AB24-6F86C96D4DFB}" type="datetimeFigureOut">
              <a:rPr lang="en-US" smtClean="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200993627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260636257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38741700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144739699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227750307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146355049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68028409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20E552F9-6CA8-F043-86CA-EC2F036685B4}" type="slidenum">
              <a:rPr lang="en-US" altLang="ja-JP" smtClean="0"/>
              <a:pPr>
                <a:defRPr/>
              </a:pPr>
              <a:t>‹#›</a:t>
            </a:fld>
            <a:endParaRPr lang="en-US" altLang="ja-JP" sz="1292" dirty="0">
              <a:solidFill>
                <a:schemeClr val="tx1"/>
              </a:solidFill>
            </a:endParaRPr>
          </a:p>
        </p:txBody>
      </p:sp>
    </p:spTree>
    <p:extLst>
      <p:ext uri="{BB962C8B-B14F-4D97-AF65-F5344CB8AC3E}">
        <p14:creationId xmlns:p14="http://schemas.microsoft.com/office/powerpoint/2010/main" val="123441429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3"/>
            <a:ext cx="7772400" cy="1362075"/>
          </a:xfrm>
        </p:spPr>
        <p:txBody>
          <a:bodyPr anchor="t"/>
          <a:lstStyle>
            <a:lvl1pPr algn="l">
              <a:defRPr sz="3692" b="1" cap="all"/>
            </a:lvl1pPr>
          </a:lstStyle>
          <a:p>
            <a:r>
              <a:rPr lang="en-US" altLang="ja-JP"/>
              <a:t>Click to edit Master title style</a:t>
            </a:r>
            <a:endParaRPr lang="ja-JP" altLang="en-US"/>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altLang="ja-JP"/>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C5A7ADC-26B3-284E-911F-965743DD0CC0}"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170988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685800" y="1447800"/>
            <a:ext cx="3815862" cy="40386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4642338" y="1447800"/>
            <a:ext cx="3815862" cy="40386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Rectangle 6"/>
          <p:cNvSpPr>
            <a:spLocks noGrp="1" noChangeArrowheads="1"/>
          </p:cNvSpPr>
          <p:nvPr>
            <p:ph type="sldNum" sz="quarter" idx="10"/>
          </p:nvPr>
        </p:nvSpPr>
        <p:spPr>
          <a:ln/>
        </p:spPr>
        <p:txBody>
          <a:bodyPr/>
          <a:lstStyle>
            <a:lvl1pPr>
              <a:defRPr/>
            </a:lvl1pPr>
          </a:lstStyle>
          <a:p>
            <a:pPr>
              <a:defRPr/>
            </a:pPr>
            <a:fld id="{5AED278A-4FC8-9541-9909-EC96B3E425E0}"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153267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ja-JP"/>
              <a:t>Click to edit Master title style</a:t>
            </a:r>
            <a:endParaRPr lang="ja-JP" altLang="en-US"/>
          </a:p>
        </p:txBody>
      </p:sp>
      <p:sp>
        <p:nvSpPr>
          <p:cNvPr id="3" name="Text Placeholder 2"/>
          <p:cNvSpPr>
            <a:spLocks noGrp="1"/>
          </p:cNvSpPr>
          <p:nvPr>
            <p:ph type="body" idx="1"/>
          </p:nvPr>
        </p:nvSpPr>
        <p:spPr>
          <a:xfrm>
            <a:off x="457201" y="1535113"/>
            <a:ext cx="4040066"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ltLang="ja-JP"/>
              <a:t>Click to edit Master text styles</a:t>
            </a:r>
          </a:p>
        </p:txBody>
      </p:sp>
      <p:sp>
        <p:nvSpPr>
          <p:cNvPr id="4" name="Content Placeholder 3"/>
          <p:cNvSpPr>
            <a:spLocks noGrp="1"/>
          </p:cNvSpPr>
          <p:nvPr>
            <p:ph sz="half" idx="2"/>
          </p:nvPr>
        </p:nvSpPr>
        <p:spPr>
          <a:xfrm>
            <a:off x="457201" y="2174875"/>
            <a:ext cx="404006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Placeholder 4"/>
          <p:cNvSpPr>
            <a:spLocks noGrp="1"/>
          </p:cNvSpPr>
          <p:nvPr>
            <p:ph type="body" sz="quarter" idx="3"/>
          </p:nvPr>
        </p:nvSpPr>
        <p:spPr>
          <a:xfrm>
            <a:off x="4645271" y="1535113"/>
            <a:ext cx="4041531"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ltLang="ja-JP"/>
              <a:t>Click to edit Master text styles</a:t>
            </a:r>
          </a:p>
        </p:txBody>
      </p:sp>
      <p:sp>
        <p:nvSpPr>
          <p:cNvPr id="6" name="Content Placeholder 5"/>
          <p:cNvSpPr>
            <a:spLocks noGrp="1"/>
          </p:cNvSpPr>
          <p:nvPr>
            <p:ph sz="quarter" idx="4"/>
          </p:nvPr>
        </p:nvSpPr>
        <p:spPr>
          <a:xfrm>
            <a:off x="4645271" y="2174875"/>
            <a:ext cx="404153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7" name="Rectangle 6"/>
          <p:cNvSpPr>
            <a:spLocks noGrp="1" noChangeArrowheads="1"/>
          </p:cNvSpPr>
          <p:nvPr>
            <p:ph type="sldNum" sz="quarter" idx="10"/>
          </p:nvPr>
        </p:nvSpPr>
        <p:spPr>
          <a:ln/>
        </p:spPr>
        <p:txBody>
          <a:bodyPr/>
          <a:lstStyle>
            <a:lvl1pPr>
              <a:defRPr/>
            </a:lvl1pPr>
          </a:lstStyle>
          <a:p>
            <a:pPr>
              <a:defRPr/>
            </a:pPr>
            <a:fld id="{C270CD0C-C30A-BA48-96EA-3B25B4656E4D}"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10458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Rectangle 6"/>
          <p:cNvSpPr>
            <a:spLocks noGrp="1" noChangeArrowheads="1"/>
          </p:cNvSpPr>
          <p:nvPr>
            <p:ph type="sldNum" sz="quarter" idx="10"/>
          </p:nvPr>
        </p:nvSpPr>
        <p:spPr>
          <a:ln/>
        </p:spPr>
        <p:txBody>
          <a:bodyPr/>
          <a:lstStyle>
            <a:lvl1pPr>
              <a:defRPr/>
            </a:lvl1pPr>
          </a:lstStyle>
          <a:p>
            <a:pPr>
              <a:defRPr/>
            </a:pPr>
            <a:fld id="{7FE8D93D-90A2-0541-8402-9252C5D233F6}"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49553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D612424-C1EE-464E-A5E4-EC71D981C2AA}"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98263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35" cy="1162050"/>
          </a:xfrm>
        </p:spPr>
        <p:txBody>
          <a:bodyPr anchor="b"/>
          <a:lstStyle>
            <a:lvl1pPr algn="l">
              <a:defRPr sz="1846" b="1"/>
            </a:lvl1pPr>
          </a:lstStyle>
          <a:p>
            <a:r>
              <a:rPr lang="en-US" altLang="ja-JP"/>
              <a:t>Click to edit Master title style</a:t>
            </a:r>
            <a:endParaRPr lang="ja-JP" altLang="en-US"/>
          </a:p>
        </p:txBody>
      </p:sp>
      <p:sp>
        <p:nvSpPr>
          <p:cNvPr id="3" name="Content Placeholder 2"/>
          <p:cNvSpPr>
            <a:spLocks noGrp="1"/>
          </p:cNvSpPr>
          <p:nvPr>
            <p:ph idx="1"/>
          </p:nvPr>
        </p:nvSpPr>
        <p:spPr>
          <a:xfrm>
            <a:off x="3575538" y="273053"/>
            <a:ext cx="5111262"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457201" y="1435103"/>
            <a:ext cx="3008435"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ltLang="ja-JP"/>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A7B1B46-142F-BB4E-BEFC-3944B49B34F7}"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165023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1846" b="1"/>
            </a:lvl1pPr>
          </a:lstStyle>
          <a:p>
            <a:r>
              <a:rPr lang="en-US" altLang="ja-JP"/>
              <a:t>Click to edit Master title style</a:t>
            </a:r>
            <a:endParaRPr lang="ja-JP" altLang="en-US"/>
          </a:p>
        </p:txBody>
      </p:sp>
      <p:sp>
        <p:nvSpPr>
          <p:cNvPr id="3" name="Picture Placeholder 2"/>
          <p:cNvSpPr>
            <a:spLocks noGrp="1"/>
          </p:cNvSpPr>
          <p:nvPr>
            <p:ph type="pic" idx="1"/>
          </p:nvPr>
        </p:nvSpPr>
        <p:spPr>
          <a:xfrm>
            <a:off x="1792166"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ltLang="ja-JP"/>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BFCB1D1-CEAF-374A-BD95-3835A59029A1}" type="slidenum">
              <a:rPr lang="en-US" altLang="ja-JP"/>
              <a:pPr>
                <a:defRPr/>
              </a:pPr>
              <a:t>‹#›</a:t>
            </a:fld>
            <a:endParaRPr lang="en-US" altLang="ja-JP" sz="1292" dirty="0">
              <a:solidFill>
                <a:schemeClr val="tx1"/>
              </a:solidFill>
            </a:endParaRPr>
          </a:p>
        </p:txBody>
      </p:sp>
    </p:spTree>
    <p:extLst>
      <p:ext uri="{BB962C8B-B14F-4D97-AF65-F5344CB8AC3E}">
        <p14:creationId xmlns:p14="http://schemas.microsoft.com/office/powerpoint/2010/main" val="1431227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8"/>
          <p:cNvSpPr>
            <a:spLocks noChangeArrowheads="1"/>
          </p:cNvSpPr>
          <p:nvPr userDrawn="1"/>
        </p:nvSpPr>
        <p:spPr bwMode="auto">
          <a:xfrm>
            <a:off x="0" y="6477000"/>
            <a:ext cx="9130812" cy="381000"/>
          </a:xfrm>
          <a:prstGeom prst="rect">
            <a:avLst/>
          </a:prstGeom>
          <a:solidFill>
            <a:srgbClr val="888A89"/>
          </a:solidFill>
          <a:ln w="9525">
            <a:solidFill>
              <a:srgbClr val="8E908F"/>
            </a:solidFill>
            <a:miter lim="800000"/>
            <a:headEnd/>
            <a:tailEnd/>
          </a:ln>
        </p:spPr>
        <p:txBody>
          <a:bodyPr wrap="none" anchor="ctr"/>
          <a:lstStyle/>
          <a:p>
            <a:endParaRPr lang="ja-JP" altLang="en-US" sz="2215"/>
          </a:p>
        </p:txBody>
      </p:sp>
      <p:sp>
        <p:nvSpPr>
          <p:cNvPr id="1027" name="Rectangle 2"/>
          <p:cNvSpPr>
            <a:spLocks noGrp="1" noChangeArrowheads="1"/>
          </p:cNvSpPr>
          <p:nvPr>
            <p:ph type="title"/>
          </p:nvPr>
        </p:nvSpPr>
        <p:spPr bwMode="auto">
          <a:xfrm>
            <a:off x="74736" y="152400"/>
            <a:ext cx="9003323"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8" name="Rectangle 3"/>
          <p:cNvSpPr>
            <a:spLocks noGrp="1" noChangeArrowheads="1"/>
          </p:cNvSpPr>
          <p:nvPr>
            <p:ph type="body" idx="1"/>
          </p:nvPr>
        </p:nvSpPr>
        <p:spPr bwMode="auto">
          <a:xfrm>
            <a:off x="685800" y="1447800"/>
            <a:ext cx="7772400" cy="403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30" name="Rectangle 6"/>
          <p:cNvSpPr>
            <a:spLocks noGrp="1" noChangeArrowheads="1"/>
          </p:cNvSpPr>
          <p:nvPr>
            <p:ph type="sldNum" sz="quarter" idx="4"/>
          </p:nvPr>
        </p:nvSpPr>
        <p:spPr bwMode="auto">
          <a:xfrm>
            <a:off x="3626827" y="6429375"/>
            <a:ext cx="1905000" cy="438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1662">
                <a:solidFill>
                  <a:schemeClr val="bg1"/>
                </a:solidFill>
              </a:defRPr>
            </a:lvl1pPr>
          </a:lstStyle>
          <a:p>
            <a:pPr>
              <a:defRPr/>
            </a:pPr>
            <a:fld id="{20E552F9-6CA8-F043-86CA-EC2F036685B4}" type="slidenum">
              <a:rPr lang="en-US" altLang="ja-JP"/>
              <a:pPr>
                <a:defRPr/>
              </a:pPr>
              <a:t>‹#›</a:t>
            </a:fld>
            <a:endParaRPr lang="en-US" altLang="ja-JP" sz="1292" dirty="0">
              <a:solidFill>
                <a:schemeClr val="tx1"/>
              </a:solidFill>
            </a:endParaRPr>
          </a:p>
        </p:txBody>
      </p:sp>
      <p:sp>
        <p:nvSpPr>
          <p:cNvPr id="2" name="Rectangle 7"/>
          <p:cNvSpPr>
            <a:spLocks noChangeArrowheads="1"/>
          </p:cNvSpPr>
          <p:nvPr userDrawn="1"/>
        </p:nvSpPr>
        <p:spPr bwMode="auto">
          <a:xfrm>
            <a:off x="30774" y="0"/>
            <a:ext cx="9086850" cy="6858000"/>
          </a:xfrm>
          <a:prstGeom prst="rect">
            <a:avLst/>
          </a:prstGeom>
          <a:noFill/>
          <a:ln w="101600">
            <a:solidFill>
              <a:srgbClr val="00972B"/>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ja-JP" altLang="en-US" sz="2215"/>
          </a:p>
        </p:txBody>
      </p:sp>
    </p:spTree>
    <p:extLst>
      <p:ext uri="{BB962C8B-B14F-4D97-AF65-F5344CB8AC3E}">
        <p14:creationId xmlns:p14="http://schemas.microsoft.com/office/powerpoint/2010/main" val="1937286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31">
          <a:solidFill>
            <a:schemeClr val="bg2"/>
          </a:solidFill>
          <a:latin typeface="+mj-lt"/>
          <a:ea typeface="+mj-ea"/>
          <a:cs typeface="+mj-cs"/>
        </a:defRPr>
      </a:lvl1pPr>
      <a:lvl2pPr algn="ctr" rtl="0" eaLnBrk="0" fontAlgn="base" hangingPunct="0">
        <a:spcBef>
          <a:spcPct val="0"/>
        </a:spcBef>
        <a:spcAft>
          <a:spcPct val="0"/>
        </a:spcAft>
        <a:defRPr sz="4431">
          <a:solidFill>
            <a:schemeClr val="bg2"/>
          </a:solidFill>
          <a:latin typeface="Arial" charset="0"/>
          <a:ea typeface="ＭＳ Ｐゴシック" charset="0"/>
          <a:cs typeface="ＭＳ Ｐゴシック" charset="0"/>
        </a:defRPr>
      </a:lvl2pPr>
      <a:lvl3pPr algn="ctr" rtl="0" eaLnBrk="0" fontAlgn="base" hangingPunct="0">
        <a:spcBef>
          <a:spcPct val="0"/>
        </a:spcBef>
        <a:spcAft>
          <a:spcPct val="0"/>
        </a:spcAft>
        <a:defRPr sz="4431">
          <a:solidFill>
            <a:schemeClr val="bg2"/>
          </a:solidFill>
          <a:latin typeface="Arial" charset="0"/>
          <a:ea typeface="ＭＳ Ｐゴシック" charset="0"/>
          <a:cs typeface="ＭＳ Ｐゴシック" charset="0"/>
        </a:defRPr>
      </a:lvl3pPr>
      <a:lvl4pPr algn="ctr" rtl="0" eaLnBrk="0" fontAlgn="base" hangingPunct="0">
        <a:spcBef>
          <a:spcPct val="0"/>
        </a:spcBef>
        <a:spcAft>
          <a:spcPct val="0"/>
        </a:spcAft>
        <a:defRPr sz="4431">
          <a:solidFill>
            <a:schemeClr val="bg2"/>
          </a:solidFill>
          <a:latin typeface="Arial" charset="0"/>
          <a:ea typeface="ＭＳ Ｐゴシック" charset="0"/>
          <a:cs typeface="ＭＳ Ｐゴシック" charset="0"/>
        </a:defRPr>
      </a:lvl4pPr>
      <a:lvl5pPr algn="ctr" rtl="0" eaLnBrk="0" fontAlgn="base" hangingPunct="0">
        <a:spcBef>
          <a:spcPct val="0"/>
        </a:spcBef>
        <a:spcAft>
          <a:spcPct val="0"/>
        </a:spcAft>
        <a:defRPr sz="4431">
          <a:solidFill>
            <a:schemeClr val="bg2"/>
          </a:solidFill>
          <a:latin typeface="Arial" charset="0"/>
          <a:ea typeface="ＭＳ Ｐゴシック" charset="0"/>
          <a:cs typeface="ＭＳ Ｐゴシック" charset="0"/>
        </a:defRPr>
      </a:lvl5pPr>
      <a:lvl6pPr marL="422041" algn="ctr" rtl="0" fontAlgn="base">
        <a:spcBef>
          <a:spcPct val="0"/>
        </a:spcBef>
        <a:spcAft>
          <a:spcPct val="0"/>
        </a:spcAft>
        <a:defRPr sz="4431">
          <a:solidFill>
            <a:schemeClr val="bg2"/>
          </a:solidFill>
          <a:latin typeface="Arial" charset="0"/>
          <a:ea typeface="ＭＳ Ｐゴシック" charset="0"/>
          <a:cs typeface="ＭＳ Ｐゴシック" charset="0"/>
        </a:defRPr>
      </a:lvl6pPr>
      <a:lvl7pPr marL="844083" algn="ctr" rtl="0" fontAlgn="base">
        <a:spcBef>
          <a:spcPct val="0"/>
        </a:spcBef>
        <a:spcAft>
          <a:spcPct val="0"/>
        </a:spcAft>
        <a:defRPr sz="4431">
          <a:solidFill>
            <a:schemeClr val="bg2"/>
          </a:solidFill>
          <a:latin typeface="Arial" charset="0"/>
          <a:ea typeface="ＭＳ Ｐゴシック" charset="0"/>
          <a:cs typeface="ＭＳ Ｐゴシック" charset="0"/>
        </a:defRPr>
      </a:lvl7pPr>
      <a:lvl8pPr marL="1266124" algn="ctr" rtl="0" fontAlgn="base">
        <a:spcBef>
          <a:spcPct val="0"/>
        </a:spcBef>
        <a:spcAft>
          <a:spcPct val="0"/>
        </a:spcAft>
        <a:defRPr sz="4431">
          <a:solidFill>
            <a:schemeClr val="bg2"/>
          </a:solidFill>
          <a:latin typeface="Arial" charset="0"/>
          <a:ea typeface="ＭＳ Ｐゴシック" charset="0"/>
          <a:cs typeface="ＭＳ Ｐゴシック" charset="0"/>
        </a:defRPr>
      </a:lvl8pPr>
      <a:lvl9pPr marL="1688165" algn="ctr" rtl="0" fontAlgn="base">
        <a:spcBef>
          <a:spcPct val="0"/>
        </a:spcBef>
        <a:spcAft>
          <a:spcPct val="0"/>
        </a:spcAft>
        <a:defRPr sz="4431">
          <a:solidFill>
            <a:schemeClr val="bg2"/>
          </a:solidFill>
          <a:latin typeface="Arial" charset="0"/>
          <a:ea typeface="ＭＳ Ｐゴシック" charset="0"/>
          <a:cs typeface="ＭＳ Ｐゴシック" charset="0"/>
        </a:defRPr>
      </a:lvl9pPr>
    </p:titleStyle>
    <p:bodyStyle>
      <a:lvl1pPr marL="316531" indent="-316531" algn="l" rtl="0" eaLnBrk="0" fontAlgn="base" hangingPunct="0">
        <a:spcBef>
          <a:spcPct val="20000"/>
        </a:spcBef>
        <a:spcAft>
          <a:spcPct val="0"/>
        </a:spcAft>
        <a:buClr>
          <a:srgbClr val="339900"/>
        </a:buClr>
        <a:buFont typeface="Wingdings" charset="0"/>
        <a:buChar char="v"/>
        <a:defRPr sz="4062">
          <a:solidFill>
            <a:schemeClr val="tx1"/>
          </a:solidFill>
          <a:latin typeface="+mn-lt"/>
          <a:ea typeface="+mn-ea"/>
          <a:cs typeface="+mn-cs"/>
        </a:defRPr>
      </a:lvl1pPr>
      <a:lvl2pPr marL="685817" indent="-263776" algn="l" rtl="0" eaLnBrk="0" fontAlgn="base" hangingPunct="0">
        <a:spcBef>
          <a:spcPct val="20000"/>
        </a:spcBef>
        <a:spcAft>
          <a:spcPct val="0"/>
        </a:spcAft>
        <a:buClr>
          <a:srgbClr val="339900"/>
        </a:buClr>
        <a:buFont typeface="Wingdings" charset="0"/>
        <a:buChar char="v"/>
        <a:defRPr sz="3692">
          <a:solidFill>
            <a:schemeClr val="tx1"/>
          </a:solidFill>
          <a:latin typeface="+mn-lt"/>
          <a:ea typeface="+mn-ea"/>
        </a:defRPr>
      </a:lvl2pPr>
      <a:lvl3pPr marL="1055103" indent="-211021" algn="l" rtl="0" eaLnBrk="0" fontAlgn="base" hangingPunct="0">
        <a:spcBef>
          <a:spcPct val="20000"/>
        </a:spcBef>
        <a:spcAft>
          <a:spcPct val="0"/>
        </a:spcAft>
        <a:buClr>
          <a:srgbClr val="339900"/>
        </a:buClr>
        <a:buFont typeface="Wingdings" charset="0"/>
        <a:buChar char="v"/>
        <a:defRPr sz="3323">
          <a:solidFill>
            <a:schemeClr val="tx1"/>
          </a:solidFill>
          <a:latin typeface="+mn-lt"/>
          <a:ea typeface="+mn-ea"/>
        </a:defRPr>
      </a:lvl3pPr>
      <a:lvl4pPr marL="1441975" indent="-211021" algn="l" rtl="0" eaLnBrk="0" fontAlgn="base" hangingPunct="0">
        <a:spcBef>
          <a:spcPct val="20000"/>
        </a:spcBef>
        <a:spcAft>
          <a:spcPct val="0"/>
        </a:spcAft>
        <a:buClr>
          <a:srgbClr val="339900"/>
        </a:buClr>
        <a:buFont typeface="Wingdings" charset="0"/>
        <a:buChar char="v"/>
        <a:defRPr sz="2954">
          <a:solidFill>
            <a:schemeClr val="tx1"/>
          </a:solidFill>
          <a:latin typeface="+mn-lt"/>
          <a:ea typeface="+mn-ea"/>
        </a:defRPr>
      </a:lvl4pPr>
      <a:lvl5pPr marL="1828846" indent="-211021" algn="l" rtl="0" eaLnBrk="0" fontAlgn="base" hangingPunct="0">
        <a:spcBef>
          <a:spcPct val="20000"/>
        </a:spcBef>
        <a:spcAft>
          <a:spcPct val="0"/>
        </a:spcAft>
        <a:buClr>
          <a:srgbClr val="339900"/>
        </a:buClr>
        <a:buFont typeface="Wingdings" charset="0"/>
        <a:buChar char="v"/>
        <a:defRPr sz="2954">
          <a:solidFill>
            <a:schemeClr val="tx1"/>
          </a:solidFill>
          <a:latin typeface="+mn-lt"/>
          <a:ea typeface="+mn-ea"/>
        </a:defRPr>
      </a:lvl5pPr>
      <a:lvl6pPr marL="2250887" indent="-211021" algn="l" rtl="0" fontAlgn="base">
        <a:spcBef>
          <a:spcPct val="20000"/>
        </a:spcBef>
        <a:spcAft>
          <a:spcPct val="0"/>
        </a:spcAft>
        <a:buClr>
          <a:srgbClr val="339900"/>
        </a:buClr>
        <a:buFont typeface="Wingdings" charset="0"/>
        <a:buChar char="v"/>
        <a:defRPr sz="2954">
          <a:solidFill>
            <a:schemeClr val="tx1"/>
          </a:solidFill>
          <a:latin typeface="+mn-lt"/>
          <a:ea typeface="+mn-ea"/>
        </a:defRPr>
      </a:lvl6pPr>
      <a:lvl7pPr marL="2672928" indent="-211021" algn="l" rtl="0" fontAlgn="base">
        <a:spcBef>
          <a:spcPct val="20000"/>
        </a:spcBef>
        <a:spcAft>
          <a:spcPct val="0"/>
        </a:spcAft>
        <a:buClr>
          <a:srgbClr val="339900"/>
        </a:buClr>
        <a:buFont typeface="Wingdings" charset="0"/>
        <a:buChar char="v"/>
        <a:defRPr sz="2954">
          <a:solidFill>
            <a:schemeClr val="tx1"/>
          </a:solidFill>
          <a:latin typeface="+mn-lt"/>
          <a:ea typeface="+mn-ea"/>
        </a:defRPr>
      </a:lvl7pPr>
      <a:lvl8pPr marL="3094970" indent="-211021" algn="l" rtl="0" fontAlgn="base">
        <a:spcBef>
          <a:spcPct val="20000"/>
        </a:spcBef>
        <a:spcAft>
          <a:spcPct val="0"/>
        </a:spcAft>
        <a:buClr>
          <a:srgbClr val="339900"/>
        </a:buClr>
        <a:buFont typeface="Wingdings" charset="0"/>
        <a:buChar char="v"/>
        <a:defRPr sz="2954">
          <a:solidFill>
            <a:schemeClr val="tx1"/>
          </a:solidFill>
          <a:latin typeface="+mn-lt"/>
          <a:ea typeface="+mn-ea"/>
        </a:defRPr>
      </a:lvl8pPr>
      <a:lvl9pPr marL="3517011" indent="-211021" algn="l" rtl="0" fontAlgn="base">
        <a:spcBef>
          <a:spcPct val="20000"/>
        </a:spcBef>
        <a:spcAft>
          <a:spcPct val="0"/>
        </a:spcAft>
        <a:buClr>
          <a:srgbClr val="339900"/>
        </a:buClr>
        <a:buFont typeface="Wingdings" charset="0"/>
        <a:buChar char="v"/>
        <a:defRPr sz="2954">
          <a:solidFill>
            <a:schemeClr val="tx1"/>
          </a:solidFill>
          <a:latin typeface="+mn-lt"/>
          <a:ea typeface="+mn-ea"/>
        </a:defRPr>
      </a:lvl9pPr>
    </p:bodyStyle>
    <p:otherStyle>
      <a:defPPr>
        <a:defRPr lang="ja-JP"/>
      </a:defPPr>
      <a:lvl1pPr marL="0" algn="l" defTabSz="422041" rtl="0" eaLnBrk="1" latinLnBrk="0" hangingPunct="1">
        <a:defRPr kumimoji="1" sz="1662" kern="1200">
          <a:solidFill>
            <a:schemeClr val="tx1"/>
          </a:solidFill>
          <a:latin typeface="+mn-lt"/>
          <a:ea typeface="+mn-ea"/>
          <a:cs typeface="+mn-cs"/>
        </a:defRPr>
      </a:lvl1pPr>
      <a:lvl2pPr marL="422041" algn="l" defTabSz="422041" rtl="0" eaLnBrk="1" latinLnBrk="0" hangingPunct="1">
        <a:defRPr kumimoji="1" sz="1662" kern="1200">
          <a:solidFill>
            <a:schemeClr val="tx1"/>
          </a:solidFill>
          <a:latin typeface="+mn-lt"/>
          <a:ea typeface="+mn-ea"/>
          <a:cs typeface="+mn-cs"/>
        </a:defRPr>
      </a:lvl2pPr>
      <a:lvl3pPr marL="844083" algn="l" defTabSz="422041" rtl="0" eaLnBrk="1" latinLnBrk="0" hangingPunct="1">
        <a:defRPr kumimoji="1" sz="1662" kern="1200">
          <a:solidFill>
            <a:schemeClr val="tx1"/>
          </a:solidFill>
          <a:latin typeface="+mn-lt"/>
          <a:ea typeface="+mn-ea"/>
          <a:cs typeface="+mn-cs"/>
        </a:defRPr>
      </a:lvl3pPr>
      <a:lvl4pPr marL="1266124" algn="l" defTabSz="422041" rtl="0" eaLnBrk="1" latinLnBrk="0" hangingPunct="1">
        <a:defRPr kumimoji="1" sz="1662" kern="1200">
          <a:solidFill>
            <a:schemeClr val="tx1"/>
          </a:solidFill>
          <a:latin typeface="+mn-lt"/>
          <a:ea typeface="+mn-ea"/>
          <a:cs typeface="+mn-cs"/>
        </a:defRPr>
      </a:lvl4pPr>
      <a:lvl5pPr marL="1688165" algn="l" defTabSz="422041" rtl="0" eaLnBrk="1" latinLnBrk="0" hangingPunct="1">
        <a:defRPr kumimoji="1" sz="1662" kern="1200">
          <a:solidFill>
            <a:schemeClr val="tx1"/>
          </a:solidFill>
          <a:latin typeface="+mn-lt"/>
          <a:ea typeface="+mn-ea"/>
          <a:cs typeface="+mn-cs"/>
        </a:defRPr>
      </a:lvl5pPr>
      <a:lvl6pPr marL="2110207" algn="l" defTabSz="422041" rtl="0" eaLnBrk="1" latinLnBrk="0" hangingPunct="1">
        <a:defRPr kumimoji="1" sz="1662" kern="1200">
          <a:solidFill>
            <a:schemeClr val="tx1"/>
          </a:solidFill>
          <a:latin typeface="+mn-lt"/>
          <a:ea typeface="+mn-ea"/>
          <a:cs typeface="+mn-cs"/>
        </a:defRPr>
      </a:lvl6pPr>
      <a:lvl7pPr marL="2532248" algn="l" defTabSz="422041" rtl="0" eaLnBrk="1" latinLnBrk="0" hangingPunct="1">
        <a:defRPr kumimoji="1" sz="1662" kern="1200">
          <a:solidFill>
            <a:schemeClr val="tx1"/>
          </a:solidFill>
          <a:latin typeface="+mn-lt"/>
          <a:ea typeface="+mn-ea"/>
          <a:cs typeface="+mn-cs"/>
        </a:defRPr>
      </a:lvl7pPr>
      <a:lvl8pPr marL="2954289" algn="l" defTabSz="422041" rtl="0" eaLnBrk="1" latinLnBrk="0" hangingPunct="1">
        <a:defRPr kumimoji="1" sz="1662" kern="1200">
          <a:solidFill>
            <a:schemeClr val="tx1"/>
          </a:solidFill>
          <a:latin typeface="+mn-lt"/>
          <a:ea typeface="+mn-ea"/>
          <a:cs typeface="+mn-cs"/>
        </a:defRPr>
      </a:lvl8pPr>
      <a:lvl9pPr marL="3376331" algn="l" defTabSz="422041" rtl="0" eaLnBrk="1" latinLnBrk="0" hangingPunct="1">
        <a:defRPr kumimoji="1"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10/3/2018</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20E552F9-6CA8-F043-86CA-EC2F036685B4}" type="slidenum">
              <a:rPr lang="en-US" altLang="ja-JP" smtClean="0"/>
              <a:pPr>
                <a:defRPr/>
              </a:pPr>
              <a:t>‹#›</a:t>
            </a:fld>
            <a:endParaRPr lang="en-US" altLang="ja-JP" sz="1292" dirty="0">
              <a:solidFill>
                <a:schemeClr val="tx1"/>
              </a:solidFill>
            </a:endParaRPr>
          </a:p>
        </p:txBody>
      </p:sp>
      <p:sp>
        <p:nvSpPr>
          <p:cNvPr id="21" name="Rectangle 8"/>
          <p:cNvSpPr>
            <a:spLocks noChangeArrowheads="1"/>
          </p:cNvSpPr>
          <p:nvPr userDrawn="1"/>
        </p:nvSpPr>
        <p:spPr bwMode="auto">
          <a:xfrm>
            <a:off x="0" y="6477000"/>
            <a:ext cx="9130812" cy="381000"/>
          </a:xfrm>
          <a:prstGeom prst="rect">
            <a:avLst/>
          </a:prstGeom>
          <a:solidFill>
            <a:srgbClr val="888A89"/>
          </a:solidFill>
          <a:ln w="9525">
            <a:solidFill>
              <a:srgbClr val="8E908F"/>
            </a:solidFill>
            <a:miter lim="800000"/>
            <a:headEnd/>
            <a:tailEnd/>
          </a:ln>
        </p:spPr>
        <p:txBody>
          <a:bodyPr wrap="none" anchor="ctr"/>
          <a:lstStyle/>
          <a:p>
            <a:endParaRPr lang="ja-JP" altLang="en-US" sz="2215"/>
          </a:p>
        </p:txBody>
      </p:sp>
      <p:sp>
        <p:nvSpPr>
          <p:cNvPr id="22" name="Rectangle 7"/>
          <p:cNvSpPr>
            <a:spLocks noChangeArrowheads="1"/>
          </p:cNvSpPr>
          <p:nvPr userDrawn="1"/>
        </p:nvSpPr>
        <p:spPr bwMode="auto">
          <a:xfrm>
            <a:off x="30774" y="0"/>
            <a:ext cx="9086850" cy="6858000"/>
          </a:xfrm>
          <a:prstGeom prst="rect">
            <a:avLst/>
          </a:prstGeom>
          <a:noFill/>
          <a:ln w="101600">
            <a:solidFill>
              <a:srgbClr val="00972B"/>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ja-JP" altLang="en-US" sz="2215"/>
          </a:p>
        </p:txBody>
      </p:sp>
      <p:pic>
        <p:nvPicPr>
          <p:cNvPr id="23" name="Picture 9" descr="FMU green logo English"/>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6752492" y="5440366"/>
            <a:ext cx="2250831" cy="96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2129127"/>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www.yukawanet.com/archives/3930193.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835706" y="152400"/>
            <a:ext cx="7184923" cy="1727898"/>
          </a:xfrm>
        </p:spPr>
        <p:txBody>
          <a:bodyPr>
            <a:normAutofit fontScale="90000"/>
          </a:bodyPr>
          <a:lstStyle/>
          <a:p>
            <a:pPr lvl="0" algn="ctr" defTabSz="914400" eaLnBrk="0" fontAlgn="base" hangingPunct="0">
              <a:spcAft>
                <a:spcPct val="0"/>
              </a:spcAft>
            </a:pPr>
            <a:r>
              <a:rPr lang="en-US" altLang="en-US" sz="3200" dirty="0">
                <a:ln>
                  <a:noFill/>
                </a:ln>
                <a:latin typeface="Arial" panose="020B0604020202020204" pitchFamily="34" charset="0"/>
              </a:rPr>
              <a:t>Importance of Risk Perception Factors for the Development of Effective Risk Communication after a Nuclear Accident </a:t>
            </a:r>
          </a:p>
        </p:txBody>
      </p:sp>
      <p:sp>
        <p:nvSpPr>
          <p:cNvPr id="5" name="Подзаголовок 4"/>
          <p:cNvSpPr>
            <a:spLocks noGrp="1"/>
          </p:cNvSpPr>
          <p:nvPr>
            <p:ph type="subTitle" idx="1"/>
          </p:nvPr>
        </p:nvSpPr>
        <p:spPr>
          <a:xfrm>
            <a:off x="2010229" y="2286001"/>
            <a:ext cx="7010400" cy="3831336"/>
          </a:xfrm>
        </p:spPr>
        <p:txBody>
          <a:bodyPr>
            <a:normAutofit/>
          </a:bodyPr>
          <a:lstStyle/>
          <a:p>
            <a:pPr algn="ctr"/>
            <a:endParaRPr lang="en-US" sz="4000" dirty="0"/>
          </a:p>
          <a:p>
            <a:pPr algn="ctr"/>
            <a:endParaRPr lang="en-US" sz="4000" dirty="0"/>
          </a:p>
          <a:p>
            <a:pPr algn="ctr"/>
            <a:endParaRPr lang="en-US" sz="4000" dirty="0"/>
          </a:p>
          <a:p>
            <a:pPr algn="ctr"/>
            <a:r>
              <a:rPr lang="en-US" sz="4000" dirty="0"/>
              <a:t>Ms. Yuliya </a:t>
            </a:r>
            <a:r>
              <a:rPr lang="en-US" sz="4000" dirty="0" err="1"/>
              <a:t>Lyamzina</a:t>
            </a:r>
            <a:r>
              <a:rPr lang="en-US" sz="4000" dirty="0"/>
              <a:t>, PhD, MBA </a:t>
            </a:r>
          </a:p>
          <a:p>
            <a:pPr algn="ctr"/>
            <a:endParaRPr lang="en-GB" sz="4000" b="1" dirty="0"/>
          </a:p>
          <a:p>
            <a:pPr algn="ctr"/>
            <a:endParaRPr lang="en-US" altLang="ja-JP" sz="4000" b="1" dirty="0">
              <a:latin typeface="Arial" panose="020B0604020202020204" pitchFamily="34" charset="0"/>
            </a:endParaRPr>
          </a:p>
        </p:txBody>
      </p:sp>
      <p:sp>
        <p:nvSpPr>
          <p:cNvPr id="3" name="Номер слайда 2"/>
          <p:cNvSpPr>
            <a:spLocks noGrp="1"/>
          </p:cNvSpPr>
          <p:nvPr>
            <p:ph type="sldNum" sz="quarter" idx="12"/>
          </p:nvPr>
        </p:nvSpPr>
        <p:spPr/>
        <p:txBody>
          <a:bodyPr/>
          <a:lstStyle/>
          <a:p>
            <a:pPr>
              <a:defRPr/>
            </a:pPr>
            <a:fld id="{20E552F9-6CA8-F043-86CA-EC2F036685B4}" type="slidenum">
              <a:rPr lang="en-US" altLang="ja-JP" smtClean="0"/>
              <a:pPr>
                <a:defRPr/>
              </a:pPr>
              <a:t>1</a:t>
            </a:fld>
            <a:endParaRPr lang="en-US" altLang="ja-JP" sz="1292" dirty="0">
              <a:solidFill>
                <a:schemeClr val="tx1"/>
              </a:solidFill>
            </a:endParaRPr>
          </a:p>
        </p:txBody>
      </p:sp>
      <p:pic>
        <p:nvPicPr>
          <p:cNvPr id="6" name="Рисунок 5">
            <a:extLst>
              <a:ext uri="{FF2B5EF4-FFF2-40B4-BE49-F238E27FC236}">
                <a16:creationId xmlns:a16="http://schemas.microsoft.com/office/drawing/2014/main" id="{4C17F892-89BC-4542-90D1-285AFA67C2DF}"/>
              </a:ext>
            </a:extLst>
          </p:cNvPr>
          <p:cNvPicPr>
            <a:picLocks noChangeAspect="1"/>
          </p:cNvPicPr>
          <p:nvPr/>
        </p:nvPicPr>
        <p:blipFill>
          <a:blip r:embed="rId2"/>
          <a:stretch>
            <a:fillRect/>
          </a:stretch>
        </p:blipFill>
        <p:spPr>
          <a:xfrm>
            <a:off x="2590800" y="2308124"/>
            <a:ext cx="4848679" cy="1654276"/>
          </a:xfrm>
          <a:prstGeom prst="rect">
            <a:avLst/>
          </a:prstGeom>
        </p:spPr>
      </p:pic>
    </p:spTree>
    <p:extLst>
      <p:ext uri="{BB962C8B-B14F-4D97-AF65-F5344CB8AC3E}">
        <p14:creationId xmlns:p14="http://schemas.microsoft.com/office/powerpoint/2010/main" val="62365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3021"/>
            <a:ext cx="7704667" cy="609599"/>
          </a:xfrm>
        </p:spPr>
        <p:txBody>
          <a:bodyPr>
            <a:normAutofit fontScale="90000"/>
          </a:bodyPr>
          <a:lstStyle/>
          <a:p>
            <a:r>
              <a:rPr lang="en-GB" dirty="0"/>
              <a:t>Additional issues to consider</a:t>
            </a:r>
          </a:p>
        </p:txBody>
      </p:sp>
      <p:sp>
        <p:nvSpPr>
          <p:cNvPr id="3" name="Content Placeholder 2"/>
          <p:cNvSpPr>
            <a:spLocks noGrp="1"/>
          </p:cNvSpPr>
          <p:nvPr>
            <p:ph idx="1"/>
          </p:nvPr>
        </p:nvSpPr>
        <p:spPr>
          <a:xfrm>
            <a:off x="762000" y="990600"/>
            <a:ext cx="4896544" cy="5334000"/>
          </a:xfrm>
        </p:spPr>
        <p:txBody>
          <a:bodyPr>
            <a:normAutofit fontScale="85000" lnSpcReduction="20000"/>
          </a:bodyPr>
          <a:lstStyle/>
          <a:p>
            <a:pPr>
              <a:lnSpc>
                <a:spcPct val="200000"/>
              </a:lnSpc>
            </a:pPr>
            <a:r>
              <a:rPr lang="en-GB" sz="1900" dirty="0">
                <a:latin typeface="Times New Roman" panose="02020603050405020304" pitchFamily="18" charset="0"/>
                <a:cs typeface="Times New Roman" panose="02020603050405020304" pitchFamily="18" charset="0"/>
              </a:rPr>
              <a:t>Which of these perceptions exist among the community? </a:t>
            </a:r>
          </a:p>
          <a:p>
            <a:pPr>
              <a:lnSpc>
                <a:spcPct val="200000"/>
              </a:lnSpc>
            </a:pPr>
            <a:r>
              <a:rPr lang="en-GB" sz="1900" dirty="0">
                <a:latin typeface="Times New Roman" panose="02020603050405020304" pitchFamily="18" charset="0"/>
                <a:cs typeface="Times New Roman" panose="02020603050405020304" pitchFamily="18" charset="0"/>
              </a:rPr>
              <a:t>How strong are the perceptions? </a:t>
            </a:r>
          </a:p>
          <a:p>
            <a:pPr>
              <a:lnSpc>
                <a:spcPct val="200000"/>
              </a:lnSpc>
            </a:pPr>
            <a:r>
              <a:rPr lang="en-GB" sz="1900" dirty="0">
                <a:latin typeface="Times New Roman" panose="02020603050405020304" pitchFamily="18" charset="0"/>
                <a:cs typeface="Times New Roman" panose="02020603050405020304" pitchFamily="18" charset="0"/>
              </a:rPr>
              <a:t>Which demographic groups does exist? </a:t>
            </a:r>
          </a:p>
          <a:p>
            <a:pPr>
              <a:lnSpc>
                <a:spcPct val="200000"/>
              </a:lnSpc>
            </a:pPr>
            <a:r>
              <a:rPr lang="en-GB" sz="1900" dirty="0">
                <a:latin typeface="Times New Roman" panose="02020603050405020304" pitchFamily="18" charset="0"/>
                <a:cs typeface="Times New Roman" panose="02020603050405020304" pitchFamily="18" charset="0"/>
              </a:rPr>
              <a:t>What subgroup demographics exist? </a:t>
            </a:r>
          </a:p>
          <a:p>
            <a:pPr>
              <a:lnSpc>
                <a:spcPct val="200000"/>
              </a:lnSpc>
            </a:pPr>
            <a:r>
              <a:rPr lang="en-GB" sz="1900" dirty="0">
                <a:latin typeface="Times New Roman" panose="02020603050405020304" pitchFamily="18" charset="0"/>
                <a:cs typeface="Times New Roman" panose="02020603050405020304" pitchFamily="18" charset="0"/>
              </a:rPr>
              <a:t>How they correlate to each other?</a:t>
            </a:r>
          </a:p>
          <a:p>
            <a:pPr>
              <a:lnSpc>
                <a:spcPct val="200000"/>
              </a:lnSpc>
            </a:pPr>
            <a:r>
              <a:rPr lang="en-GB" sz="1900" dirty="0">
                <a:latin typeface="Times New Roman" panose="02020603050405020304" pitchFamily="18" charset="0"/>
                <a:cs typeface="Times New Roman" panose="02020603050405020304" pitchFamily="18" charset="0"/>
              </a:rPr>
              <a:t>How should messages be framed for the public, through which channels?</a:t>
            </a:r>
          </a:p>
          <a:p>
            <a:pPr>
              <a:lnSpc>
                <a:spcPct val="200000"/>
              </a:lnSpc>
            </a:pPr>
            <a:r>
              <a:rPr lang="en-GB" sz="1900" dirty="0">
                <a:latin typeface="Times New Roman" panose="02020603050405020304" pitchFamily="18" charset="0"/>
                <a:cs typeface="Times New Roman" panose="02020603050405020304" pitchFamily="18" charset="0"/>
              </a:rPr>
              <a:t>Should they be captured in the Regulatory documents? </a:t>
            </a:r>
          </a:p>
          <a:p>
            <a:pPr>
              <a:lnSpc>
                <a:spcPct val="200000"/>
              </a:lnSpc>
            </a:pPr>
            <a:endParaRPr lang="en-GB" dirty="0"/>
          </a:p>
        </p:txBody>
      </p:sp>
      <p:pic>
        <p:nvPicPr>
          <p:cNvPr id="5" name="Рисунок 4"/>
          <p:cNvPicPr>
            <a:picLocks noChangeAspect="1"/>
          </p:cNvPicPr>
          <p:nvPr/>
        </p:nvPicPr>
        <p:blipFill>
          <a:blip r:embed="rId2"/>
          <a:stretch>
            <a:fillRect/>
          </a:stretch>
        </p:blipFill>
        <p:spPr>
          <a:xfrm>
            <a:off x="5556399" y="1017639"/>
            <a:ext cx="3511401" cy="4114800"/>
          </a:xfrm>
          <a:prstGeom prst="rect">
            <a:avLst/>
          </a:prstGeom>
        </p:spPr>
      </p:pic>
    </p:spTree>
    <p:extLst>
      <p:ext uri="{BB962C8B-B14F-4D97-AF65-F5344CB8AC3E}">
        <p14:creationId xmlns:p14="http://schemas.microsoft.com/office/powerpoint/2010/main" val="2187492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22122"/>
            <a:ext cx="7704667" cy="685799"/>
          </a:xfrm>
        </p:spPr>
        <p:txBody>
          <a:bodyPr/>
          <a:lstStyle/>
          <a:p>
            <a:pPr algn="ctr"/>
            <a:r>
              <a:rPr lang="en-GB" altLang="en-US" sz="3200" dirty="0"/>
              <a:t>Multiple Consequences of an Accident:</a:t>
            </a:r>
            <a:endParaRPr lang="en-GB" sz="3200" dirty="0"/>
          </a:p>
        </p:txBody>
      </p:sp>
      <p:sp>
        <p:nvSpPr>
          <p:cNvPr id="3" name="Content Placeholder 2"/>
          <p:cNvSpPr>
            <a:spLocks noGrp="1"/>
          </p:cNvSpPr>
          <p:nvPr>
            <p:ph idx="1"/>
          </p:nvPr>
        </p:nvSpPr>
        <p:spPr>
          <a:xfrm>
            <a:off x="1079091" y="838200"/>
            <a:ext cx="7924800" cy="5181600"/>
          </a:xfrm>
        </p:spPr>
        <p:txBody>
          <a:bodyPr>
            <a:normAutofit fontScale="92500" lnSpcReduction="20000"/>
          </a:bodyPr>
          <a:lstStyle/>
          <a:p>
            <a:r>
              <a:rPr lang="en-GB" sz="1800" dirty="0"/>
              <a:t>Fear of cancer and other medical complications;</a:t>
            </a:r>
          </a:p>
          <a:p>
            <a:r>
              <a:rPr lang="en-GB" sz="1800" dirty="0"/>
              <a:t>Rumours and anecdotal reports;</a:t>
            </a:r>
          </a:p>
          <a:p>
            <a:r>
              <a:rPr lang="en-GB" sz="1800" dirty="0"/>
              <a:t>Intelligible communications about radiation;</a:t>
            </a:r>
          </a:p>
          <a:p>
            <a:r>
              <a:rPr lang="en-GB" sz="1800" dirty="0"/>
              <a:t>Contradictory information from “reliable sources”;</a:t>
            </a:r>
          </a:p>
          <a:p>
            <a:r>
              <a:rPr lang="en-GB" sz="1800" dirty="0"/>
              <a:t>Distrust in authorities;</a:t>
            </a:r>
          </a:p>
          <a:p>
            <a:r>
              <a:rPr lang="en-GB" sz="1800" dirty="0"/>
              <a:t>Ecological and socioeconomic disruption (unemployment, etc.);</a:t>
            </a:r>
          </a:p>
          <a:p>
            <a:r>
              <a:rPr lang="en-GB" sz="1800" dirty="0"/>
              <a:t>Social stigma;</a:t>
            </a:r>
          </a:p>
          <a:p>
            <a:r>
              <a:rPr lang="en-GB" sz="1800" dirty="0"/>
              <a:t>Media coverage (not always fair and balanced);</a:t>
            </a:r>
          </a:p>
          <a:p>
            <a:r>
              <a:rPr lang="en-GB" sz="1800" dirty="0"/>
              <a:t>Psychological consequences: </a:t>
            </a:r>
          </a:p>
          <a:p>
            <a:pPr lvl="1"/>
            <a:r>
              <a:rPr lang="en-GB" sz="1400" dirty="0"/>
              <a:t>Health related anxiety,</a:t>
            </a:r>
          </a:p>
          <a:p>
            <a:pPr lvl="1"/>
            <a:r>
              <a:rPr lang="en-GB" sz="1400" dirty="0"/>
              <a:t>Excess morbidity from depression,  </a:t>
            </a:r>
          </a:p>
          <a:p>
            <a:pPr lvl="1"/>
            <a:r>
              <a:rPr lang="en-GB" sz="1400" dirty="0"/>
              <a:t>Post-traumatic stress disorder (PTSD),</a:t>
            </a:r>
          </a:p>
          <a:p>
            <a:pPr lvl="1"/>
            <a:r>
              <a:rPr lang="en-GB" sz="1400" dirty="0"/>
              <a:t>Alcoholism and abuse of other substances,</a:t>
            </a:r>
          </a:p>
          <a:p>
            <a:pPr lvl="1"/>
            <a:r>
              <a:rPr lang="en-GB" sz="1400" dirty="0"/>
              <a:t>Long-term threat to health, including next generations</a:t>
            </a:r>
          </a:p>
          <a:p>
            <a:r>
              <a:rPr lang="en-GB" sz="1800" b="1" dirty="0">
                <a:solidFill>
                  <a:srgbClr val="FF0000"/>
                </a:solidFill>
              </a:rPr>
              <a:t>After accidents involving radiation</a:t>
            </a:r>
            <a:r>
              <a:rPr lang="en-GB" sz="1800" b="1" dirty="0">
                <a:solidFill>
                  <a:srgbClr val="0000FF"/>
                </a:solidFill>
              </a:rPr>
              <a:t>, questions, concerns and  fears </a:t>
            </a:r>
            <a:r>
              <a:rPr lang="en-GB" sz="1800" b="1" dirty="0">
                <a:solidFill>
                  <a:srgbClr val="FF0000"/>
                </a:solidFill>
              </a:rPr>
              <a:t>start early and the emotional toll goes on for years. </a:t>
            </a:r>
          </a:p>
          <a:p>
            <a:endParaRPr lang="en-GB" dirty="0"/>
          </a:p>
        </p:txBody>
      </p:sp>
    </p:spTree>
    <p:extLst>
      <p:ext uri="{BB962C8B-B14F-4D97-AF65-F5344CB8AC3E}">
        <p14:creationId xmlns:p14="http://schemas.microsoft.com/office/powerpoint/2010/main" val="2073905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9FAD0D-04D7-447F-B817-4CA2DF1B45D4}"/>
              </a:ext>
            </a:extLst>
          </p:cNvPr>
          <p:cNvSpPr>
            <a:spLocks noGrp="1"/>
          </p:cNvSpPr>
          <p:nvPr>
            <p:ph type="title"/>
          </p:nvPr>
        </p:nvSpPr>
        <p:spPr>
          <a:xfrm>
            <a:off x="1772879" y="1600200"/>
            <a:ext cx="6699805" cy="2360071"/>
          </a:xfrm>
        </p:spPr>
        <p:txBody>
          <a:bodyPr/>
          <a:lstStyle/>
          <a:p>
            <a:r>
              <a:rPr lang="en-US" dirty="0"/>
              <a:t>Fukushima case</a:t>
            </a:r>
            <a:endParaRPr lang="ru-RU" dirty="0"/>
          </a:p>
        </p:txBody>
      </p:sp>
      <p:sp>
        <p:nvSpPr>
          <p:cNvPr id="4" name="Номер слайда 3">
            <a:extLst>
              <a:ext uri="{FF2B5EF4-FFF2-40B4-BE49-F238E27FC236}">
                <a16:creationId xmlns:a16="http://schemas.microsoft.com/office/drawing/2014/main" id="{66C83627-CB6B-460F-BD40-47C6F92732E2}"/>
              </a:ext>
            </a:extLst>
          </p:cNvPr>
          <p:cNvSpPr>
            <a:spLocks noGrp="1"/>
          </p:cNvSpPr>
          <p:nvPr>
            <p:ph type="sldNum" sz="quarter" idx="12"/>
          </p:nvPr>
        </p:nvSpPr>
        <p:spPr/>
        <p:txBody>
          <a:bodyPr/>
          <a:lstStyle/>
          <a:p>
            <a:pPr>
              <a:defRPr/>
            </a:pPr>
            <a:fld id="{20E552F9-6CA8-F043-86CA-EC2F036685B4}" type="slidenum">
              <a:rPr lang="en-US" altLang="ja-JP" smtClean="0"/>
              <a:pPr>
                <a:defRPr/>
              </a:pPr>
              <a:t>12</a:t>
            </a:fld>
            <a:endParaRPr lang="en-US" altLang="ja-JP" sz="1292" dirty="0">
              <a:solidFill>
                <a:schemeClr val="tx1"/>
              </a:solidFill>
            </a:endParaRPr>
          </a:p>
        </p:txBody>
      </p:sp>
    </p:spTree>
    <p:extLst>
      <p:ext uri="{BB962C8B-B14F-4D97-AF65-F5344CB8AC3E}">
        <p14:creationId xmlns:p14="http://schemas.microsoft.com/office/powerpoint/2010/main" val="286680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2"/>
          <p:cNvGraphicFramePr>
            <a:graphicFrameLocks noChangeAspect="1"/>
          </p:cNvGraphicFramePr>
          <p:nvPr/>
        </p:nvGraphicFramePr>
        <p:xfrm>
          <a:off x="4519246" y="3351335"/>
          <a:ext cx="105508" cy="152400"/>
        </p:xfrm>
        <a:graphic>
          <a:graphicData uri="http://schemas.openxmlformats.org/presentationml/2006/ole">
            <mc:AlternateContent xmlns:mc="http://schemas.openxmlformats.org/markup-compatibility/2006">
              <mc:Choice xmlns:v="urn:schemas-microsoft-com:vml" Requires="v">
                <p:oleObj spid="_x0000_s1095" name="Equation" r:id="rId4" imgW="114300" imgH="165100" progId="Equation.3">
                  <p:embed/>
                </p:oleObj>
              </mc:Choice>
              <mc:Fallback>
                <p:oleObj name="Equation" r:id="rId4" imgW="114300" imgH="165100" progId="Equation.3">
                  <p:embed/>
                  <p:pic>
                    <p:nvPicPr>
                      <p:cNvPr id="3277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9246" y="3351335"/>
                        <a:ext cx="10550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982133" y="457201"/>
            <a:ext cx="7704667" cy="861644"/>
          </a:xfrm>
        </p:spPr>
        <p:txBody>
          <a:bodyPr/>
          <a:lstStyle/>
          <a:p>
            <a:r>
              <a:rPr lang="en-US" dirty="0"/>
              <a:t>Background</a:t>
            </a:r>
          </a:p>
        </p:txBody>
      </p:sp>
      <p:sp>
        <p:nvSpPr>
          <p:cNvPr id="3" name="Content Placeholder 2"/>
          <p:cNvSpPr>
            <a:spLocks noGrp="1"/>
          </p:cNvSpPr>
          <p:nvPr>
            <p:ph idx="1"/>
          </p:nvPr>
        </p:nvSpPr>
        <p:spPr>
          <a:xfrm>
            <a:off x="351692" y="1740877"/>
            <a:ext cx="3833446" cy="3798278"/>
          </a:xfrm>
        </p:spPr>
        <p:txBody>
          <a:bodyPr/>
          <a:lstStyle/>
          <a:p>
            <a:pPr marL="0" indent="0" algn="ctr">
              <a:buNone/>
            </a:pPr>
            <a:r>
              <a:rPr lang="en-US" sz="2585" dirty="0"/>
              <a:t>11 Mach 2011 – “triple disaster” in Japan:</a:t>
            </a:r>
          </a:p>
          <a:p>
            <a:pPr marL="0" indent="0" algn="ctr">
              <a:buNone/>
            </a:pPr>
            <a:endParaRPr lang="en-US" sz="2585" dirty="0"/>
          </a:p>
          <a:p>
            <a:pPr lvl="2"/>
            <a:r>
              <a:rPr lang="en-US" sz="2215" dirty="0"/>
              <a:t>Earthquake </a:t>
            </a:r>
          </a:p>
          <a:p>
            <a:pPr lvl="2"/>
            <a:r>
              <a:rPr lang="en-US" sz="2215" dirty="0"/>
              <a:t>Tsunami</a:t>
            </a:r>
          </a:p>
          <a:p>
            <a:pPr lvl="2"/>
            <a:r>
              <a:rPr lang="en-US" sz="2215" dirty="0"/>
              <a:t>Nuclear accident</a:t>
            </a:r>
          </a:p>
          <a:p>
            <a:endParaRPr lang="en-US" dirty="0"/>
          </a:p>
        </p:txBody>
      </p:sp>
      <p:sp>
        <p:nvSpPr>
          <p:cNvPr id="32774" name="Rectangle 6"/>
          <p:cNvSpPr>
            <a:spLocks noGrp="1" noChangeArrowheads="1"/>
          </p:cNvSpPr>
          <p:nvPr>
            <p:ph type="sldNum" sz="quarter" idx="10"/>
          </p:nvPr>
        </p:nvSpPr>
        <p:spPr>
          <a:noFill/>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fld id="{E567F76E-D534-E148-9F83-984FAAA5B319}" type="slidenum">
              <a:rPr lang="en-US" altLang="ja-JP" sz="1662">
                <a:solidFill>
                  <a:schemeClr val="bg1"/>
                </a:solidFill>
              </a:rPr>
              <a:pPr/>
              <a:t>13</a:t>
            </a:fld>
            <a:endParaRPr lang="en-US" altLang="ja-JP" sz="1292"/>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4586" y="1981200"/>
            <a:ext cx="4064151" cy="281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7704667" cy="3332816"/>
          </a:xfrm>
        </p:spPr>
        <p:txBody>
          <a:bodyPr/>
          <a:lstStyle/>
          <a:p>
            <a:pPr algn="ctr"/>
            <a:r>
              <a:rPr lang="en-US" sz="2215" b="1" dirty="0"/>
              <a:t>“</a:t>
            </a:r>
            <a:r>
              <a:rPr lang="en-US" sz="2215" b="1" i="1" dirty="0"/>
              <a:t>The Fukushima nuclear accident abruptly deprived our peaceful everyday lives</a:t>
            </a:r>
            <a:r>
              <a:rPr lang="en-US" sz="2215" b="1" dirty="0"/>
              <a:t>.”</a:t>
            </a:r>
          </a:p>
          <a:p>
            <a:pPr algn="ctr"/>
            <a:endParaRPr lang="en-US" sz="2215" b="1" dirty="0"/>
          </a:p>
          <a:p>
            <a:pPr algn="ctr"/>
            <a:r>
              <a:rPr lang="en-US" sz="2215" b="1" dirty="0"/>
              <a:t>“</a:t>
            </a:r>
            <a:r>
              <a:rPr lang="en-US" sz="2215" b="1" i="1" dirty="0"/>
              <a:t>Fukushima is receiving lesser attention. But the disaster is not over, and the torment remains</a:t>
            </a:r>
            <a:r>
              <a:rPr lang="en-US" sz="2215" b="1" dirty="0"/>
              <a:t>.” </a:t>
            </a:r>
          </a:p>
          <a:p>
            <a:pPr algn="ctr"/>
            <a:endParaRPr lang="en-US" sz="2215" b="1" dirty="0"/>
          </a:p>
          <a:p>
            <a:pPr marL="0" indent="0" algn="ctr">
              <a:buNone/>
            </a:pPr>
            <a:r>
              <a:rPr lang="en-US" sz="2215" b="1" dirty="0"/>
              <a:t>(Interviews with affected residents)</a:t>
            </a:r>
          </a:p>
          <a:p>
            <a:endParaRPr lang="en-US" b="1" dirty="0"/>
          </a:p>
        </p:txBody>
      </p:sp>
      <p:sp>
        <p:nvSpPr>
          <p:cNvPr id="4" name="Slide Number Placeholder 3"/>
          <p:cNvSpPr>
            <a:spLocks noGrp="1"/>
          </p:cNvSpPr>
          <p:nvPr>
            <p:ph type="sldNum" sz="quarter" idx="10"/>
          </p:nvPr>
        </p:nvSpPr>
        <p:spPr/>
        <p:txBody>
          <a:bodyPr/>
          <a:lstStyle/>
          <a:p>
            <a:pPr>
              <a:defRPr/>
            </a:pPr>
            <a:fld id="{C651B629-4DFD-094A-A1D4-0EC789A007EF}" type="slidenum">
              <a:rPr lang="en-US" altLang="ja-JP" smtClean="0"/>
              <a:pPr>
                <a:defRPr/>
              </a:pPr>
              <a:t>14</a:t>
            </a:fld>
            <a:endParaRPr lang="en-US" altLang="ja-JP" sz="1292" dirty="0"/>
          </a:p>
        </p:txBody>
      </p:sp>
    </p:spTree>
    <p:extLst>
      <p:ext uri="{BB962C8B-B14F-4D97-AF65-F5344CB8AC3E}">
        <p14:creationId xmlns:p14="http://schemas.microsoft.com/office/powerpoint/2010/main" val="3891568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704667" cy="533400"/>
          </a:xfrm>
        </p:spPr>
        <p:txBody>
          <a:bodyPr>
            <a:normAutofit/>
          </a:bodyPr>
          <a:lstStyle/>
          <a:p>
            <a:r>
              <a:rPr lang="en-GB" sz="2800" dirty="0"/>
              <a:t>Fukushima Prefecture Background</a:t>
            </a:r>
          </a:p>
        </p:txBody>
      </p:sp>
      <p:sp>
        <p:nvSpPr>
          <p:cNvPr id="3" name="Content Placeholder 2"/>
          <p:cNvSpPr>
            <a:spLocks noGrp="1"/>
          </p:cNvSpPr>
          <p:nvPr>
            <p:ph idx="1"/>
          </p:nvPr>
        </p:nvSpPr>
        <p:spPr>
          <a:xfrm>
            <a:off x="990600" y="533400"/>
            <a:ext cx="7799189" cy="5334000"/>
          </a:xfrm>
        </p:spPr>
        <p:txBody>
          <a:bodyPr>
            <a:noAutofit/>
          </a:bodyPr>
          <a:lstStyle/>
          <a:p>
            <a:r>
              <a:rPr lang="en-GB" sz="2000" b="1" dirty="0"/>
              <a:t>Massive amounts of prefecture </a:t>
            </a:r>
            <a:r>
              <a:rPr lang="en-GB" sz="1800" b="1" dirty="0"/>
              <a:t>monitoring data is available:</a:t>
            </a:r>
          </a:p>
          <a:p>
            <a:pPr lvl="1"/>
            <a:r>
              <a:rPr lang="en-GB" sz="1800" b="1" dirty="0"/>
              <a:t>Multiple sources, multiple types of data</a:t>
            </a:r>
          </a:p>
          <a:p>
            <a:pPr marL="457200" lvl="1" indent="0">
              <a:buNone/>
            </a:pPr>
            <a:endParaRPr lang="en-GB" sz="1800" b="1" dirty="0"/>
          </a:p>
          <a:p>
            <a:pPr marL="285750" lvl="1"/>
            <a:r>
              <a:rPr lang="en-GB" sz="1800" b="1" dirty="0">
                <a:solidFill>
                  <a:srgbClr val="0000FF"/>
                </a:solidFill>
              </a:rPr>
              <a:t>These data are used to try to convince people that there is no need to worry about residual levels of radiation with respect to health</a:t>
            </a:r>
          </a:p>
          <a:p>
            <a:pPr marL="422041" lvl="1" indent="0">
              <a:buNone/>
            </a:pPr>
            <a:endParaRPr lang="en-GB" sz="1800" b="1" dirty="0"/>
          </a:p>
          <a:p>
            <a:r>
              <a:rPr lang="en-GB" sz="1800" b="1" dirty="0">
                <a:solidFill>
                  <a:srgbClr val="FF0000"/>
                </a:solidFill>
              </a:rPr>
              <a:t>Based on actual risk assessment, experts are formal:  </a:t>
            </a:r>
            <a:r>
              <a:rPr lang="en-GB" sz="1800" b="1" dirty="0"/>
              <a:t>“doses are within safe levels” </a:t>
            </a:r>
          </a:p>
          <a:p>
            <a:pPr marL="0" indent="0">
              <a:buNone/>
            </a:pPr>
            <a:endParaRPr lang="en-GB" sz="1800" dirty="0"/>
          </a:p>
          <a:p>
            <a:r>
              <a:rPr lang="en-GB" sz="1800" b="1" dirty="0">
                <a:solidFill>
                  <a:srgbClr val="FF0000"/>
                </a:solidFill>
              </a:rPr>
              <a:t>Is this approach effectively improving public acceptance?</a:t>
            </a:r>
          </a:p>
          <a:p>
            <a:endParaRPr lang="en-GB" sz="1800" b="1" dirty="0">
              <a:solidFill>
                <a:srgbClr val="FF0000"/>
              </a:solidFill>
            </a:endParaRPr>
          </a:p>
          <a:p>
            <a:r>
              <a:rPr lang="en-GB" sz="1800" b="1" dirty="0">
                <a:solidFill>
                  <a:srgbClr val="FF0000"/>
                </a:solidFill>
              </a:rPr>
              <a:t>Is it aiding </a:t>
            </a:r>
            <a:r>
              <a:rPr lang="en-GB" sz="1800" b="1" dirty="0">
                <a:solidFill>
                  <a:srgbClr val="0000FF"/>
                </a:solidFill>
              </a:rPr>
              <a:t>Fukushima people to better understand what is at stake? </a:t>
            </a:r>
            <a:endParaRPr lang="en-GB" sz="1800" b="1" dirty="0">
              <a:solidFill>
                <a:srgbClr val="FF0000"/>
              </a:solidFill>
            </a:endParaRPr>
          </a:p>
        </p:txBody>
      </p:sp>
    </p:spTree>
    <p:extLst>
      <p:ext uri="{BB962C8B-B14F-4D97-AF65-F5344CB8AC3E}">
        <p14:creationId xmlns:p14="http://schemas.microsoft.com/office/powerpoint/2010/main" val="4063802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920" y="10320"/>
            <a:ext cx="7704667" cy="914400"/>
          </a:xfrm>
        </p:spPr>
        <p:txBody>
          <a:bodyPr/>
          <a:lstStyle/>
          <a:p>
            <a:r>
              <a:rPr lang="en-GB" sz="2400" dirty="0"/>
              <a:t>Which of the risk perception factors might be relevant to the sub-populations of the Fukushima Prefecture?</a:t>
            </a:r>
          </a:p>
        </p:txBody>
      </p:sp>
      <p:sp>
        <p:nvSpPr>
          <p:cNvPr id="5" name="Slide Number Placeholder 4"/>
          <p:cNvSpPr>
            <a:spLocks noGrp="1"/>
          </p:cNvSpPr>
          <p:nvPr>
            <p:ph type="sldNum" sz="quarter" idx="12"/>
          </p:nvPr>
        </p:nvSpPr>
        <p:spPr/>
        <p:txBody>
          <a:bodyPr/>
          <a:lstStyle/>
          <a:p>
            <a:fld id="{00328EFB-EE01-4A70-9A4E-807F4C30E73B}" type="slidenum">
              <a:rPr lang="en-US" smtClean="0">
                <a:solidFill>
                  <a:srgbClr val="000000"/>
                </a:solidFill>
              </a:rPr>
              <a:pPr/>
              <a:t>16</a:t>
            </a:fld>
            <a:endParaRPr 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5" y="938303"/>
            <a:ext cx="4422128" cy="3312367"/>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039" y="3145897"/>
            <a:ext cx="4723564" cy="371210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b="36325"/>
          <a:stretch/>
        </p:blipFill>
        <p:spPr bwMode="auto">
          <a:xfrm>
            <a:off x="4429502" y="924720"/>
            <a:ext cx="4627283" cy="22098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Рисунок 8"/>
          <p:cNvPicPr>
            <a:picLocks noChangeAspect="1"/>
          </p:cNvPicPr>
          <p:nvPr/>
        </p:nvPicPr>
        <p:blipFill>
          <a:blip r:embed="rId6"/>
          <a:stretch>
            <a:fillRect/>
          </a:stretch>
        </p:blipFill>
        <p:spPr>
          <a:xfrm>
            <a:off x="0" y="4191830"/>
            <a:ext cx="4571999" cy="2890938"/>
          </a:xfrm>
          <a:prstGeom prst="rect">
            <a:avLst/>
          </a:prstGeom>
        </p:spPr>
      </p:pic>
    </p:spTree>
    <p:extLst>
      <p:ext uri="{BB962C8B-B14F-4D97-AF65-F5344CB8AC3E}">
        <p14:creationId xmlns:p14="http://schemas.microsoft.com/office/powerpoint/2010/main" val="3088555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939" y="196716"/>
            <a:ext cx="7704667" cy="573362"/>
          </a:xfrm>
        </p:spPr>
        <p:txBody>
          <a:bodyPr>
            <a:normAutofit fontScale="90000"/>
          </a:bodyPr>
          <a:lstStyle/>
          <a:p>
            <a:pPr algn="ctr"/>
            <a:r>
              <a:rPr lang="en-GB" dirty="0"/>
              <a:t>Understanding and uncertainty </a:t>
            </a:r>
          </a:p>
        </p:txBody>
      </p:sp>
      <p:sp>
        <p:nvSpPr>
          <p:cNvPr id="3" name="Content Placeholder 2"/>
          <p:cNvSpPr>
            <a:spLocks noGrp="1"/>
          </p:cNvSpPr>
          <p:nvPr>
            <p:ph idx="1"/>
          </p:nvPr>
        </p:nvSpPr>
        <p:spPr>
          <a:xfrm>
            <a:off x="304800" y="1295400"/>
            <a:ext cx="8593137" cy="4572000"/>
          </a:xfrm>
        </p:spPr>
        <p:txBody>
          <a:bodyPr/>
          <a:lstStyle/>
          <a:p>
            <a:pPr marL="0" indent="0" algn="ctr">
              <a:buNone/>
            </a:pPr>
            <a:r>
              <a:rPr lang="en-GB" sz="2400" dirty="0">
                <a:solidFill>
                  <a:srgbClr val="FF0000"/>
                </a:solidFill>
              </a:rPr>
              <a:t> Perceived risks of an activity is greater when the activity is seen as poorly understood, unknown and uncertain </a:t>
            </a:r>
          </a:p>
          <a:p>
            <a:pPr marL="0" indent="0" algn="ctr">
              <a:buNone/>
            </a:pPr>
            <a:endParaRPr lang="en-GB" sz="2400" dirty="0">
              <a:solidFill>
                <a:srgbClr val="FF000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939" y="770078"/>
            <a:ext cx="3641725" cy="2036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7" y="3929021"/>
            <a:ext cx="4564762" cy="26969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800" y="770078"/>
            <a:ext cx="3581400" cy="2034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Рисунок 7"/>
          <p:cNvPicPr>
            <a:picLocks noChangeAspect="1"/>
          </p:cNvPicPr>
          <p:nvPr/>
        </p:nvPicPr>
        <p:blipFill>
          <a:blip r:embed="rId6"/>
          <a:stretch>
            <a:fillRect/>
          </a:stretch>
        </p:blipFill>
        <p:spPr>
          <a:xfrm>
            <a:off x="4646664" y="3929021"/>
            <a:ext cx="4497336" cy="2718327"/>
          </a:xfrm>
          <a:prstGeom prst="rect">
            <a:avLst/>
          </a:prstGeom>
        </p:spPr>
      </p:pic>
    </p:spTree>
    <p:extLst>
      <p:ext uri="{BB962C8B-B14F-4D97-AF65-F5344CB8AC3E}">
        <p14:creationId xmlns:p14="http://schemas.microsoft.com/office/powerpoint/2010/main" val="82688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44" y="76200"/>
            <a:ext cx="8956103" cy="533400"/>
          </a:xfrm>
        </p:spPr>
        <p:txBody>
          <a:bodyPr/>
          <a:lstStyle/>
          <a:p>
            <a:pPr algn="ctr"/>
            <a:r>
              <a:rPr lang="en-GB" sz="2800" dirty="0"/>
              <a:t>Perceived Risk after Fukushima Accident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011" y="842075"/>
            <a:ext cx="45720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12" y="861740"/>
            <a:ext cx="45720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12" y="4246494"/>
            <a:ext cx="3080788" cy="2306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922211" y="4290739"/>
            <a:ext cx="3163336" cy="22576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9810" y="4234204"/>
            <a:ext cx="2792401" cy="2318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951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593" y="457200"/>
            <a:ext cx="7704667" cy="685799"/>
          </a:xfrm>
        </p:spPr>
        <p:txBody>
          <a:bodyPr>
            <a:normAutofit fontScale="90000"/>
          </a:bodyPr>
          <a:lstStyle/>
          <a:p>
            <a:r>
              <a:rPr lang="en-GB" sz="2585" b="1" dirty="0"/>
              <a:t>Fukushima Prefecture Actual and Perceived Risk</a:t>
            </a:r>
            <a:br>
              <a:rPr lang="en-GB" sz="2585" dirty="0"/>
            </a:br>
            <a:br>
              <a:rPr lang="en-GB" sz="2585" dirty="0"/>
            </a:br>
            <a:r>
              <a:rPr lang="en-GB" sz="2585" dirty="0"/>
              <a:t> </a:t>
            </a:r>
          </a:p>
        </p:txBody>
      </p:sp>
      <p:sp>
        <p:nvSpPr>
          <p:cNvPr id="3" name="Content Placeholder 2"/>
          <p:cNvSpPr>
            <a:spLocks noGrp="1"/>
          </p:cNvSpPr>
          <p:nvPr>
            <p:ph idx="1"/>
          </p:nvPr>
        </p:nvSpPr>
        <p:spPr>
          <a:xfrm>
            <a:off x="459238" y="1459523"/>
            <a:ext cx="3256977" cy="4042314"/>
          </a:xfrm>
        </p:spPr>
        <p:txBody>
          <a:bodyPr>
            <a:normAutofit lnSpcReduction="10000"/>
          </a:bodyPr>
          <a:lstStyle/>
          <a:p>
            <a:r>
              <a:rPr lang="en-GB" sz="2215" dirty="0"/>
              <a:t>Risk perceptions are still prevalent and recognized in Fukushima Prefecture</a:t>
            </a:r>
          </a:p>
          <a:p>
            <a:pPr marL="0" indent="0">
              <a:buNone/>
            </a:pPr>
            <a:endParaRPr lang="en-GB" sz="2215" dirty="0"/>
          </a:p>
          <a:p>
            <a:r>
              <a:rPr lang="en-GB" sz="2215" dirty="0">
                <a:solidFill>
                  <a:srgbClr val="FF0000"/>
                </a:solidFill>
              </a:rPr>
              <a:t>Currently we are only addressing actual risk</a:t>
            </a:r>
          </a:p>
          <a:p>
            <a:pPr marL="0" indent="0">
              <a:buNone/>
            </a:pPr>
            <a:endParaRPr lang="en-GB" sz="2215" dirty="0"/>
          </a:p>
          <a:p>
            <a:r>
              <a:rPr lang="en-GB" sz="2215" dirty="0"/>
              <a:t>We do not yet, but </a:t>
            </a:r>
            <a:r>
              <a:rPr lang="en-GB" sz="2215" dirty="0">
                <a:solidFill>
                  <a:srgbClr val="FF0000"/>
                </a:solidFill>
              </a:rPr>
              <a:t>should</a:t>
            </a:r>
            <a:r>
              <a:rPr lang="en-GB" sz="2215" dirty="0"/>
              <a:t> also address perceived risk</a:t>
            </a:r>
          </a:p>
        </p:txBody>
      </p:sp>
      <p:sp>
        <p:nvSpPr>
          <p:cNvPr id="4" name="ZoneTexte 3"/>
          <p:cNvSpPr txBox="1"/>
          <p:nvPr/>
        </p:nvSpPr>
        <p:spPr>
          <a:xfrm>
            <a:off x="6553200" y="2514600"/>
            <a:ext cx="1933012" cy="369332"/>
          </a:xfrm>
          <a:prstGeom prst="rect">
            <a:avLst/>
          </a:prstGeom>
          <a:noFill/>
        </p:spPr>
        <p:txBody>
          <a:bodyPr wrap="square" rtlCol="0">
            <a:spAutoFit/>
          </a:bodyPr>
          <a:lstStyle/>
          <a:p>
            <a:r>
              <a:rPr lang="fr-FR" sz="1800" dirty="0">
                <a:solidFill>
                  <a:srgbClr val="FF0000"/>
                </a:solidFill>
              </a:rPr>
              <a:t>The perception</a:t>
            </a:r>
          </a:p>
        </p:txBody>
      </p:sp>
      <p:sp>
        <p:nvSpPr>
          <p:cNvPr id="5" name="Rectangle 4"/>
          <p:cNvSpPr/>
          <p:nvPr/>
        </p:nvSpPr>
        <p:spPr>
          <a:xfrm>
            <a:off x="6629400" y="2514600"/>
            <a:ext cx="1752600" cy="304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299" y="1635369"/>
            <a:ext cx="4920829" cy="36906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ZoneTexte 5"/>
          <p:cNvSpPr txBox="1"/>
          <p:nvPr/>
        </p:nvSpPr>
        <p:spPr>
          <a:xfrm>
            <a:off x="6558116" y="2242011"/>
            <a:ext cx="1724526" cy="369332"/>
          </a:xfrm>
          <a:prstGeom prst="rect">
            <a:avLst/>
          </a:prstGeom>
          <a:solidFill>
            <a:schemeClr val="bg1"/>
          </a:solidFill>
        </p:spPr>
        <p:txBody>
          <a:bodyPr wrap="none" rtlCol="0">
            <a:spAutoFit/>
          </a:bodyPr>
          <a:lstStyle/>
          <a:p>
            <a:r>
              <a:rPr lang="fr-FR" sz="1800" dirty="0">
                <a:solidFill>
                  <a:srgbClr val="FF0000"/>
                </a:solidFill>
              </a:rPr>
              <a:t>The perception</a:t>
            </a:r>
          </a:p>
        </p:txBody>
      </p:sp>
    </p:spTree>
    <p:extLst>
      <p:ext uri="{BB962C8B-B14F-4D97-AF65-F5344CB8AC3E}">
        <p14:creationId xmlns:p14="http://schemas.microsoft.com/office/powerpoint/2010/main" val="3489399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982133" y="152400"/>
            <a:ext cx="7704667" cy="609599"/>
          </a:xfrm>
        </p:spPr>
        <p:txBody>
          <a:bodyPr>
            <a:normAutofit fontScale="90000"/>
          </a:bodyPr>
          <a:lstStyle/>
          <a:p>
            <a:pPr algn="l"/>
            <a:r>
              <a:rPr lang="en-US" dirty="0"/>
              <a:t>Content</a:t>
            </a:r>
            <a:endParaRPr lang="ru-RU" dirty="0"/>
          </a:p>
        </p:txBody>
      </p:sp>
      <p:sp>
        <p:nvSpPr>
          <p:cNvPr id="6" name="Объект 5"/>
          <p:cNvSpPr>
            <a:spLocks noGrp="1"/>
          </p:cNvSpPr>
          <p:nvPr>
            <p:ph idx="1"/>
          </p:nvPr>
        </p:nvSpPr>
        <p:spPr>
          <a:xfrm>
            <a:off x="982133" y="838200"/>
            <a:ext cx="7704667" cy="5161616"/>
          </a:xfrm>
        </p:spPr>
        <p:txBody>
          <a:bodyPr>
            <a:normAutofit lnSpcReduction="10000"/>
          </a:bodyPr>
          <a:lstStyle/>
          <a:p>
            <a:pPr marL="457200" indent="-457200">
              <a:lnSpc>
                <a:spcPct val="150000"/>
              </a:lnSpc>
              <a:buFont typeface="+mj-lt"/>
              <a:buAutoNum type="arabicPeriod"/>
            </a:pPr>
            <a:r>
              <a:rPr lang="en-GB" dirty="0"/>
              <a:t>The Importance of Risk Perception Factors</a:t>
            </a:r>
          </a:p>
          <a:p>
            <a:pPr marL="457200" indent="-457200">
              <a:lnSpc>
                <a:spcPct val="150000"/>
              </a:lnSpc>
              <a:buFont typeface="+mj-lt"/>
              <a:buAutoNum type="arabicPeriod"/>
            </a:pPr>
            <a:r>
              <a:rPr lang="en-GB" dirty="0"/>
              <a:t>Incorporating Risk Perception into Risk Communication</a:t>
            </a:r>
          </a:p>
          <a:p>
            <a:pPr marL="457200" indent="-457200">
              <a:lnSpc>
                <a:spcPct val="150000"/>
              </a:lnSpc>
              <a:buFont typeface="+mj-lt"/>
              <a:buAutoNum type="arabicPeriod"/>
            </a:pPr>
            <a:r>
              <a:rPr lang="en-GB" dirty="0"/>
              <a:t>Why address Perceived and Actual Risks?</a:t>
            </a:r>
          </a:p>
          <a:p>
            <a:pPr marL="457200" indent="-457200">
              <a:lnSpc>
                <a:spcPct val="150000"/>
              </a:lnSpc>
              <a:buFont typeface="+mj-lt"/>
              <a:buAutoNum type="arabicPeriod"/>
            </a:pPr>
            <a:r>
              <a:rPr lang="en-GB" dirty="0"/>
              <a:t>Complexity of the Risk Perception Factors</a:t>
            </a:r>
          </a:p>
          <a:p>
            <a:pPr marL="457200" indent="-457200">
              <a:lnSpc>
                <a:spcPct val="150000"/>
              </a:lnSpc>
              <a:buFont typeface="+mj-lt"/>
              <a:buAutoNum type="arabicPeriod"/>
            </a:pPr>
            <a:r>
              <a:rPr lang="en-GB" dirty="0"/>
              <a:t>Fukushima case</a:t>
            </a:r>
          </a:p>
          <a:p>
            <a:pPr marL="457200" indent="-457200">
              <a:lnSpc>
                <a:spcPct val="150000"/>
              </a:lnSpc>
              <a:buFont typeface="+mj-lt"/>
              <a:buAutoNum type="arabicPeriod"/>
            </a:pPr>
            <a:r>
              <a:rPr lang="en-GB" dirty="0"/>
              <a:t>Way forward beyond education</a:t>
            </a:r>
          </a:p>
          <a:p>
            <a:pPr marL="0" indent="0">
              <a:buNone/>
            </a:pPr>
            <a:br>
              <a:rPr lang="ru-RU" altLang="ru-RU" dirty="0">
                <a:latin typeface="Arial Unicode MS"/>
              </a:rPr>
            </a:br>
            <a:br>
              <a:rPr lang="ru-RU" altLang="ru-RU" dirty="0">
                <a:latin typeface="Arial Unicode MS"/>
              </a:rPr>
            </a:b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130480" cy="1066800"/>
          </a:xfrm>
        </p:spPr>
        <p:txBody>
          <a:bodyPr>
            <a:normAutofit fontScale="90000"/>
          </a:bodyPr>
          <a:lstStyle/>
          <a:p>
            <a:r>
              <a:rPr lang="en-GB" dirty="0"/>
              <a:t>Psychological Distress </a:t>
            </a:r>
            <a:br>
              <a:rPr lang="en-GB" dirty="0"/>
            </a:br>
            <a:r>
              <a:rPr lang="en-GB" sz="2700" dirty="0"/>
              <a:t>(Fukushima Medical University survey)</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295400"/>
            <a:ext cx="4972050" cy="5405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304925"/>
            <a:ext cx="4224337" cy="5395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689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スライド番号プレースホルダー 5"/>
          <p:cNvSpPr>
            <a:spLocks noGrp="1"/>
          </p:cNvSpPr>
          <p:nvPr>
            <p:ph type="sldNum" sz="quarter" idx="12"/>
          </p:nvPr>
        </p:nvSpPr>
        <p:spPr>
          <a:xfrm>
            <a:off x="6986686" y="6492875"/>
            <a:ext cx="2133600" cy="365125"/>
          </a:xfrm>
          <a:noFill/>
        </p:spPr>
        <p:txBody>
          <a:bodyPr/>
          <a:lstStyle>
            <a:lvl1pPr eaLnBrk="0" hangingPunct="0">
              <a:spcBef>
                <a:spcPct val="20000"/>
              </a:spcBef>
              <a:buChar char="•"/>
              <a:defRPr kumimoji="1" sz="3200" b="1">
                <a:solidFill>
                  <a:schemeClr val="tx1"/>
                </a:solidFill>
                <a:latin typeface="Gill Sans MT"/>
                <a:ea typeface="ＭＳ Ｐゴシック" panose="020B0600070205080204" pitchFamily="50" charset="-128"/>
              </a:defRPr>
            </a:lvl1pPr>
            <a:lvl2pPr marL="742950" indent="-285750" eaLnBrk="0" hangingPunct="0">
              <a:spcBef>
                <a:spcPct val="20000"/>
              </a:spcBef>
              <a:buChar char="–"/>
              <a:defRPr kumimoji="1" sz="2800" b="1">
                <a:solidFill>
                  <a:schemeClr val="tx1"/>
                </a:solidFill>
                <a:latin typeface="Gill Sans MT"/>
                <a:ea typeface="ＭＳ Ｐゴシック" panose="020B0600070205080204" pitchFamily="50" charset="-128"/>
              </a:defRPr>
            </a:lvl2pPr>
            <a:lvl3pPr marL="1143000" indent="-228600" eaLnBrk="0" hangingPunct="0">
              <a:spcBef>
                <a:spcPct val="20000"/>
              </a:spcBef>
              <a:buChar char="•"/>
              <a:defRPr kumimoji="1" sz="2400" b="1">
                <a:solidFill>
                  <a:schemeClr val="tx1"/>
                </a:solidFill>
                <a:latin typeface="Gill Sans MT"/>
                <a:ea typeface="ＭＳ Ｐゴシック" panose="020B0600070205080204" pitchFamily="50" charset="-128"/>
              </a:defRPr>
            </a:lvl3pPr>
            <a:lvl4pPr marL="1600200" indent="-228600" eaLnBrk="0" hangingPunct="0">
              <a:spcBef>
                <a:spcPct val="20000"/>
              </a:spcBef>
              <a:buChar char="–"/>
              <a:defRPr kumimoji="1" sz="2000" b="1">
                <a:solidFill>
                  <a:schemeClr val="tx1"/>
                </a:solidFill>
                <a:latin typeface="Gill Sans MT"/>
                <a:ea typeface="ＭＳ Ｐゴシック" panose="020B0600070205080204" pitchFamily="50" charset="-128"/>
              </a:defRPr>
            </a:lvl4pPr>
            <a:lvl5pPr marL="2057400" indent="-228600" eaLnBrk="0" hangingPunct="0">
              <a:spcBef>
                <a:spcPct val="20000"/>
              </a:spcBef>
              <a:buChar char="»"/>
              <a:defRPr kumimoji="1" sz="2000" b="1">
                <a:solidFill>
                  <a:schemeClr val="tx1"/>
                </a:solidFill>
                <a:latin typeface="Gill Sans MT"/>
                <a:ea typeface="ＭＳ Ｐゴシック" panose="020B0600070205080204" pitchFamily="50" charset="-128"/>
              </a:defRPr>
            </a:lvl5pPr>
            <a:lvl6pPr marL="2514600" indent="-228600" eaLnBrk="0" fontAlgn="base" hangingPunct="0">
              <a:spcBef>
                <a:spcPct val="20000"/>
              </a:spcBef>
              <a:spcAft>
                <a:spcPct val="0"/>
              </a:spcAft>
              <a:buChar char="»"/>
              <a:defRPr kumimoji="1" sz="2000" b="1">
                <a:solidFill>
                  <a:schemeClr val="tx1"/>
                </a:solidFill>
                <a:latin typeface="Gill Sans MT"/>
                <a:ea typeface="ＭＳ Ｐゴシック" panose="020B0600070205080204" pitchFamily="50" charset="-128"/>
              </a:defRPr>
            </a:lvl6pPr>
            <a:lvl7pPr marL="2971800" indent="-228600" eaLnBrk="0" fontAlgn="base" hangingPunct="0">
              <a:spcBef>
                <a:spcPct val="20000"/>
              </a:spcBef>
              <a:spcAft>
                <a:spcPct val="0"/>
              </a:spcAft>
              <a:buChar char="»"/>
              <a:defRPr kumimoji="1" sz="2000" b="1">
                <a:solidFill>
                  <a:schemeClr val="tx1"/>
                </a:solidFill>
                <a:latin typeface="Gill Sans MT"/>
                <a:ea typeface="ＭＳ Ｐゴシック" panose="020B0600070205080204" pitchFamily="50" charset="-128"/>
              </a:defRPr>
            </a:lvl7pPr>
            <a:lvl8pPr marL="3429000" indent="-228600" eaLnBrk="0" fontAlgn="base" hangingPunct="0">
              <a:spcBef>
                <a:spcPct val="20000"/>
              </a:spcBef>
              <a:spcAft>
                <a:spcPct val="0"/>
              </a:spcAft>
              <a:buChar char="»"/>
              <a:defRPr kumimoji="1" sz="2000" b="1">
                <a:solidFill>
                  <a:schemeClr val="tx1"/>
                </a:solidFill>
                <a:latin typeface="Gill Sans MT"/>
                <a:ea typeface="ＭＳ Ｐゴシック" panose="020B0600070205080204" pitchFamily="50" charset="-128"/>
              </a:defRPr>
            </a:lvl8pPr>
            <a:lvl9pPr marL="3886200" indent="-228600" eaLnBrk="0" fontAlgn="base" hangingPunct="0">
              <a:spcBef>
                <a:spcPct val="20000"/>
              </a:spcBef>
              <a:spcAft>
                <a:spcPct val="0"/>
              </a:spcAft>
              <a:buChar char="»"/>
              <a:defRPr kumimoji="1" sz="2000" b="1">
                <a:solidFill>
                  <a:schemeClr val="tx1"/>
                </a:solidFill>
                <a:latin typeface="Gill Sans MT"/>
                <a:ea typeface="ＭＳ Ｐゴシック" panose="020B0600070205080204" pitchFamily="50" charset="-128"/>
              </a:defRPr>
            </a:lvl9pPr>
          </a:lstStyle>
          <a:p>
            <a:pPr eaLnBrk="1" hangingPunct="1">
              <a:spcBef>
                <a:spcPct val="0"/>
              </a:spcBef>
              <a:buFontTx/>
              <a:buNone/>
            </a:pPr>
            <a:fld id="{E17BF986-2A41-482C-A664-C087BD577EAE}" type="slidenum">
              <a:rPr kumimoji="0" lang="en-US" altLang="ja-JP" sz="1400">
                <a:latin typeface="Palatino Linotype" panose="02040502050505030304" pitchFamily="18" charset="0"/>
                <a:ea typeface="HGP明朝B" panose="02020800000000000000" pitchFamily="18" charset="-128"/>
              </a:rPr>
              <a:pPr eaLnBrk="1" hangingPunct="1">
                <a:spcBef>
                  <a:spcPct val="0"/>
                </a:spcBef>
                <a:buFontTx/>
                <a:buNone/>
              </a:pPr>
              <a:t>21</a:t>
            </a:fld>
            <a:endParaRPr kumimoji="0" lang="en-US" altLang="ja-JP" sz="1400" dirty="0">
              <a:latin typeface="Palatino Linotype" panose="02040502050505030304" pitchFamily="18" charset="0"/>
              <a:ea typeface="HGP明朝B" panose="02020800000000000000" pitchFamily="18" charset="-128"/>
            </a:endParaRPr>
          </a:p>
        </p:txBody>
      </p:sp>
      <p:sp>
        <p:nvSpPr>
          <p:cNvPr id="5" name="Title 1"/>
          <p:cNvSpPr txBox="1">
            <a:spLocks/>
          </p:cNvSpPr>
          <p:nvPr/>
        </p:nvSpPr>
        <p:spPr>
          <a:xfrm>
            <a:off x="0" y="0"/>
            <a:ext cx="9144000" cy="1080000"/>
          </a:xfrm>
          <a:prstGeom prst="rect">
            <a:avLst/>
          </a:prstGeom>
          <a:solidFill>
            <a:schemeClr val="tx2"/>
          </a:solidFill>
          <a:ln>
            <a:noFill/>
          </a:ln>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000"/>
              </a:lnSpc>
            </a:pPr>
            <a:r>
              <a:rPr lang="en-US" altLang="ja-JP" sz="3600" b="1" cap="small" dirty="0">
                <a:solidFill>
                  <a:schemeClr val="bg1"/>
                </a:solidFill>
                <a:latin typeface="Palatino Linotype" panose="02040502050505030304" pitchFamily="18" charset="0"/>
                <a:ea typeface="HGP明朝B" panose="02020800000000000000" pitchFamily="18" charset="-128"/>
              </a:rPr>
              <a:t>Misconception (perceptions) of Contamination Extent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982663"/>
            <a:ext cx="9090025" cy="551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テキスト ボックス 1"/>
          <p:cNvSpPr txBox="1">
            <a:spLocks noChangeArrowheads="1"/>
          </p:cNvSpPr>
          <p:nvPr/>
        </p:nvSpPr>
        <p:spPr bwMode="auto">
          <a:xfrm>
            <a:off x="12700" y="982663"/>
            <a:ext cx="1625600" cy="13234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dirty="0">
                <a:latin typeface="Palatino Linotype" panose="02040502050505030304" pitchFamily="18" charset="0"/>
                <a:ea typeface="HG明朝E" pitchFamily="17" charset="-128"/>
              </a:rPr>
              <a:t>People in Fukushima</a:t>
            </a:r>
          </a:p>
          <a:p>
            <a:pPr>
              <a:spcBef>
                <a:spcPct val="0"/>
              </a:spcBef>
              <a:buFontTx/>
              <a:buNone/>
            </a:pPr>
            <a:r>
              <a:rPr lang="en-US" altLang="ja-JP" sz="2000" dirty="0">
                <a:latin typeface="Palatino Linotype" panose="02040502050505030304" pitchFamily="18" charset="0"/>
                <a:ea typeface="HG明朝E" pitchFamily="17" charset="-128"/>
              </a:rPr>
              <a:t>Prefecture believe</a:t>
            </a:r>
            <a:endParaRPr lang="ja-JP" altLang="en-US" sz="2000" dirty="0">
              <a:latin typeface="Palatino Linotype" panose="02040502050505030304" pitchFamily="18" charset="0"/>
              <a:ea typeface="HG明朝E" pitchFamily="17" charset="-128"/>
            </a:endParaRPr>
          </a:p>
        </p:txBody>
      </p:sp>
      <p:sp>
        <p:nvSpPr>
          <p:cNvPr id="9" name="テキスト ボックス 11"/>
          <p:cNvSpPr txBox="1">
            <a:spLocks noChangeArrowheads="1"/>
          </p:cNvSpPr>
          <p:nvPr/>
        </p:nvSpPr>
        <p:spPr bwMode="auto">
          <a:xfrm>
            <a:off x="3125788" y="982663"/>
            <a:ext cx="1625600" cy="10156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dirty="0">
                <a:latin typeface="Palatino Linotype" panose="02040502050505030304" pitchFamily="18" charset="0"/>
                <a:ea typeface="HG明朝E" pitchFamily="17" charset="-128"/>
              </a:rPr>
              <a:t>People near Tokyo believe</a:t>
            </a:r>
            <a:endParaRPr lang="ja-JP" altLang="en-US" sz="2000" dirty="0">
              <a:latin typeface="Palatino Linotype" panose="02040502050505030304" pitchFamily="18" charset="0"/>
              <a:ea typeface="HG明朝E" pitchFamily="17" charset="-128"/>
            </a:endParaRPr>
          </a:p>
        </p:txBody>
      </p:sp>
      <p:sp>
        <p:nvSpPr>
          <p:cNvPr id="10" name="テキスト ボックス 12"/>
          <p:cNvSpPr txBox="1">
            <a:spLocks noChangeArrowheads="1"/>
          </p:cNvSpPr>
          <p:nvPr/>
        </p:nvSpPr>
        <p:spPr bwMode="auto">
          <a:xfrm>
            <a:off x="6096000" y="982663"/>
            <a:ext cx="1828800" cy="10156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dirty="0">
                <a:latin typeface="Palatino Linotype" panose="02040502050505030304" pitchFamily="18" charset="0"/>
                <a:ea typeface="HG明朝E" pitchFamily="17" charset="-128"/>
              </a:rPr>
              <a:t>People in Hokkaido believe</a:t>
            </a:r>
            <a:endParaRPr lang="ja-JP" altLang="en-US" sz="2000" dirty="0">
              <a:latin typeface="Palatino Linotype" panose="02040502050505030304" pitchFamily="18" charset="0"/>
              <a:ea typeface="HG明朝E" pitchFamily="17" charset="-128"/>
            </a:endParaRPr>
          </a:p>
        </p:txBody>
      </p:sp>
      <p:sp>
        <p:nvSpPr>
          <p:cNvPr id="11" name="テキスト ボックス 13"/>
          <p:cNvSpPr txBox="1">
            <a:spLocks noChangeArrowheads="1"/>
          </p:cNvSpPr>
          <p:nvPr/>
        </p:nvSpPr>
        <p:spPr bwMode="auto">
          <a:xfrm>
            <a:off x="0" y="4024312"/>
            <a:ext cx="1625601" cy="13234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None/>
            </a:pPr>
            <a:r>
              <a:rPr lang="en-US" altLang="ja-JP" sz="2000" dirty="0">
                <a:latin typeface="Palatino Linotype" panose="02040502050505030304" pitchFamily="18" charset="0"/>
                <a:ea typeface="HG明朝E" pitchFamily="17" charset="-128"/>
              </a:rPr>
              <a:t>People in Osaka &amp; Kyoto believe</a:t>
            </a:r>
            <a:endParaRPr lang="ja-JP" altLang="en-US" sz="2000" dirty="0">
              <a:latin typeface="Palatino Linotype" panose="02040502050505030304" pitchFamily="18" charset="0"/>
              <a:ea typeface="HG明朝E" pitchFamily="17" charset="-128"/>
            </a:endParaRPr>
          </a:p>
        </p:txBody>
      </p:sp>
      <p:sp>
        <p:nvSpPr>
          <p:cNvPr id="12" name="テキスト ボックス 14"/>
          <p:cNvSpPr txBox="1">
            <a:spLocks noChangeArrowheads="1"/>
          </p:cNvSpPr>
          <p:nvPr/>
        </p:nvSpPr>
        <p:spPr bwMode="auto">
          <a:xfrm>
            <a:off x="3133725" y="4024313"/>
            <a:ext cx="1624013" cy="10156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None/>
            </a:pPr>
            <a:r>
              <a:rPr lang="en-US" altLang="ja-JP" sz="2000" dirty="0">
                <a:latin typeface="Palatino Linotype" panose="02040502050505030304" pitchFamily="18" charset="0"/>
                <a:ea typeface="HG明朝E" pitchFamily="17" charset="-128"/>
              </a:rPr>
              <a:t>People in Okinawa believe</a:t>
            </a:r>
            <a:endParaRPr lang="ja-JP" altLang="en-US" sz="2000" dirty="0">
              <a:latin typeface="Palatino Linotype" panose="02040502050505030304" pitchFamily="18" charset="0"/>
              <a:ea typeface="HG明朝E" pitchFamily="17" charset="-128"/>
            </a:endParaRPr>
          </a:p>
        </p:txBody>
      </p:sp>
      <p:sp>
        <p:nvSpPr>
          <p:cNvPr id="13" name="テキスト ボックス 15"/>
          <p:cNvSpPr txBox="1">
            <a:spLocks noChangeArrowheads="1"/>
          </p:cNvSpPr>
          <p:nvPr/>
        </p:nvSpPr>
        <p:spPr bwMode="auto">
          <a:xfrm>
            <a:off x="6197600" y="4024313"/>
            <a:ext cx="1625600" cy="7078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None/>
            </a:pPr>
            <a:r>
              <a:rPr lang="en-US" altLang="ja-JP" sz="2000" dirty="0">
                <a:latin typeface="Palatino Linotype" panose="02040502050505030304" pitchFamily="18" charset="0"/>
                <a:ea typeface="HG明朝E" pitchFamily="17" charset="-128"/>
              </a:rPr>
              <a:t>The World believe</a:t>
            </a:r>
            <a:endParaRPr lang="ja-JP" altLang="en-US" sz="2000" dirty="0">
              <a:latin typeface="Palatino Linotype" panose="02040502050505030304" pitchFamily="18" charset="0"/>
              <a:ea typeface="HG明朝E" pitchFamily="17" charset="-128"/>
            </a:endParaRPr>
          </a:p>
        </p:txBody>
      </p:sp>
      <p:sp>
        <p:nvSpPr>
          <p:cNvPr id="14" name="Rectangle 11"/>
          <p:cNvSpPr>
            <a:spLocks noChangeArrowheads="1"/>
          </p:cNvSpPr>
          <p:nvPr/>
        </p:nvSpPr>
        <p:spPr bwMode="auto">
          <a:xfrm>
            <a:off x="2541587" y="6428972"/>
            <a:ext cx="41148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GB" altLang="ja-JP" sz="1200" b="1" dirty="0">
                <a:solidFill>
                  <a:schemeClr val="tx2">
                    <a:lumMod val="50000"/>
                  </a:schemeClr>
                </a:solidFill>
                <a:latin typeface="Calibri" pitchFamily="34" charset="0"/>
                <a:hlinkClick r:id="rId4"/>
              </a:rPr>
              <a:t>Source: </a:t>
            </a:r>
            <a:r>
              <a:rPr lang="ja-JP" altLang="ja-JP" sz="1200" b="1" dirty="0">
                <a:solidFill>
                  <a:schemeClr val="tx2">
                    <a:lumMod val="50000"/>
                  </a:schemeClr>
                </a:solidFill>
                <a:latin typeface="Calibri" pitchFamily="34" charset="0"/>
                <a:hlinkClick r:id="rId4"/>
              </a:rPr>
              <a:t>http://www.yukawanet.com/archives/3930193.html</a:t>
            </a:r>
            <a:r>
              <a:rPr lang="ja-JP" altLang="ja-JP" sz="1200" b="1" dirty="0">
                <a:solidFill>
                  <a:schemeClr val="tx2">
                    <a:lumMod val="50000"/>
                  </a:schemeClr>
                </a:solidFill>
                <a:latin typeface="Calibri" pitchFamily="34" charset="0"/>
              </a:rPr>
              <a:t> </a:t>
            </a:r>
          </a:p>
        </p:txBody>
      </p:sp>
    </p:spTree>
    <p:extLst>
      <p:ext uri="{BB962C8B-B14F-4D97-AF65-F5344CB8AC3E}">
        <p14:creationId xmlns:p14="http://schemas.microsoft.com/office/powerpoint/2010/main" val="896273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91680" y="570709"/>
            <a:ext cx="6062044" cy="584775"/>
          </a:xfrm>
          <a:prstGeom prst="rect">
            <a:avLst/>
          </a:prstGeom>
        </p:spPr>
        <p:txBody>
          <a:bodyPr wrap="none">
            <a:spAutoFit/>
          </a:bodyPr>
          <a:lstStyle/>
          <a:p>
            <a:r>
              <a:rPr lang="en-US" altLang="ja-JP" sz="3200" dirty="0">
                <a:latin typeface="+mn-lt"/>
              </a:rPr>
              <a:t>Mental Health and Lifestyle Survey</a:t>
            </a:r>
          </a:p>
        </p:txBody>
      </p:sp>
      <p:sp>
        <p:nvSpPr>
          <p:cNvPr id="5" name="正方形/長方形 4"/>
          <p:cNvSpPr/>
          <p:nvPr/>
        </p:nvSpPr>
        <p:spPr>
          <a:xfrm>
            <a:off x="5998352" y="6453336"/>
            <a:ext cx="2854243" cy="307777"/>
          </a:xfrm>
          <a:prstGeom prst="rect">
            <a:avLst/>
          </a:prstGeom>
        </p:spPr>
        <p:txBody>
          <a:bodyPr wrap="none">
            <a:spAutoFit/>
          </a:bodyPr>
          <a:lstStyle/>
          <a:p>
            <a:r>
              <a:rPr lang="ja-JP" altLang="en-US" sz="1400" dirty="0">
                <a:latin typeface="+mn-lt"/>
              </a:rPr>
              <a:t>http://fmu-global.jp/?wpdmdl=1032</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1340768"/>
            <a:ext cx="3469378" cy="4921892"/>
          </a:xfrm>
          <a:prstGeom prst="rect">
            <a:avLst/>
          </a:prstGeom>
        </p:spPr>
      </p:pic>
    </p:spTree>
    <p:extLst>
      <p:ext uri="{BB962C8B-B14F-4D97-AF65-F5344CB8AC3E}">
        <p14:creationId xmlns:p14="http://schemas.microsoft.com/office/powerpoint/2010/main" val="1904488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015" y="911942"/>
            <a:ext cx="8721969" cy="5024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a:xfrm>
            <a:off x="982133" y="457201"/>
            <a:ext cx="7704667" cy="457199"/>
          </a:xfrm>
        </p:spPr>
        <p:txBody>
          <a:bodyPr>
            <a:normAutofit fontScale="90000"/>
          </a:bodyPr>
          <a:lstStyle/>
          <a:p>
            <a:r>
              <a:rPr lang="en-US" altLang="ja-JP" sz="3692" dirty="0"/>
              <a:t>Mid-term health consequences</a:t>
            </a:r>
            <a:br>
              <a:rPr lang="en-US" altLang="ja-JP" dirty="0"/>
            </a:br>
            <a:endParaRPr lang="en-US" b="1" dirty="0"/>
          </a:p>
        </p:txBody>
      </p:sp>
      <p:sp>
        <p:nvSpPr>
          <p:cNvPr id="5" name="Slide Number Placeholder 4"/>
          <p:cNvSpPr>
            <a:spLocks noGrp="1"/>
          </p:cNvSpPr>
          <p:nvPr>
            <p:ph type="sldNum" sz="quarter" idx="10"/>
          </p:nvPr>
        </p:nvSpPr>
        <p:spPr/>
        <p:txBody>
          <a:bodyPr/>
          <a:lstStyle/>
          <a:p>
            <a:pPr>
              <a:defRPr/>
            </a:pPr>
            <a:fld id="{C651B629-4DFD-094A-A1D4-0EC789A007EF}" type="slidenum">
              <a:rPr lang="en-US" altLang="ja-JP" smtClean="0"/>
              <a:pPr>
                <a:defRPr/>
              </a:pPr>
              <a:t>23</a:t>
            </a:fld>
            <a:endParaRPr lang="en-US" altLang="ja-JP" sz="1292" dirty="0"/>
          </a:p>
        </p:txBody>
      </p:sp>
    </p:spTree>
    <p:extLst>
      <p:ext uri="{BB962C8B-B14F-4D97-AF65-F5344CB8AC3E}">
        <p14:creationId xmlns:p14="http://schemas.microsoft.com/office/powerpoint/2010/main" val="1790178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515"/>
            <a:ext cx="9003323" cy="722118"/>
          </a:xfrm>
        </p:spPr>
        <p:txBody>
          <a:bodyPr/>
          <a:lstStyle/>
          <a:p>
            <a:r>
              <a:rPr lang="en-US" sz="3323" dirty="0"/>
              <a:t>Current challenges of Fukushima</a:t>
            </a:r>
          </a:p>
        </p:txBody>
      </p:sp>
      <p:sp>
        <p:nvSpPr>
          <p:cNvPr id="3" name="Content Placeholder 2"/>
          <p:cNvSpPr>
            <a:spLocks noGrp="1"/>
          </p:cNvSpPr>
          <p:nvPr>
            <p:ph idx="1"/>
          </p:nvPr>
        </p:nvSpPr>
        <p:spPr>
          <a:xfrm>
            <a:off x="625421" y="1881554"/>
            <a:ext cx="8586216" cy="5345723"/>
          </a:xfrm>
        </p:spPr>
        <p:txBody>
          <a:bodyPr>
            <a:normAutofit fontScale="92500" lnSpcReduction="10000"/>
          </a:bodyPr>
          <a:lstStyle/>
          <a:p>
            <a:r>
              <a:rPr lang="en-US" sz="1846" dirty="0"/>
              <a:t>Technical Challenges of Decommissioning of the Nuclear Reactors </a:t>
            </a:r>
          </a:p>
          <a:p>
            <a:r>
              <a:rPr lang="en-GB" sz="1846" dirty="0"/>
              <a:t>Site selection for the final disposal facility</a:t>
            </a:r>
          </a:p>
          <a:p>
            <a:r>
              <a:rPr lang="en-GB" sz="1846" dirty="0"/>
              <a:t>Reducing the volume of the waste by re-using some of it for construction works</a:t>
            </a:r>
          </a:p>
          <a:p>
            <a:r>
              <a:rPr lang="en-GB" sz="1846" dirty="0"/>
              <a:t>Remaining evacuees </a:t>
            </a:r>
          </a:p>
          <a:p>
            <a:r>
              <a:rPr lang="en-US" altLang="ja-JP" sz="1846" dirty="0"/>
              <a:t>Perceptions of radiation risks</a:t>
            </a:r>
            <a:endParaRPr lang="en-GB" sz="1846" dirty="0"/>
          </a:p>
          <a:p>
            <a:r>
              <a:rPr lang="en-GB" sz="1846" dirty="0"/>
              <a:t>Health problems </a:t>
            </a:r>
          </a:p>
          <a:p>
            <a:pPr lvl="1"/>
            <a:r>
              <a:rPr lang="en-GB" sz="1846" dirty="0"/>
              <a:t>Thyroid </a:t>
            </a:r>
          </a:p>
          <a:p>
            <a:pPr lvl="1"/>
            <a:r>
              <a:rPr lang="en-GB" sz="1846" dirty="0"/>
              <a:t>Mental health problems:</a:t>
            </a:r>
          </a:p>
          <a:p>
            <a:pPr lvl="2"/>
            <a:r>
              <a:rPr lang="en-GB" sz="1846" dirty="0"/>
              <a:t> Bulling at schools              Youth Suicide</a:t>
            </a:r>
          </a:p>
          <a:p>
            <a:pPr lvl="2"/>
            <a:r>
              <a:rPr lang="en-GB" sz="1846" dirty="0"/>
              <a:t>  Stress and PTSD          all aspects of life (substance abuse,  </a:t>
            </a:r>
          </a:p>
          <a:p>
            <a:pPr marL="844083" lvl="2" indent="0">
              <a:buNone/>
            </a:pPr>
            <a:r>
              <a:rPr lang="en-GB" sz="1846" dirty="0"/>
              <a:t>      obesity, cancer, divorces, suicide among adults, etc.)</a:t>
            </a:r>
          </a:p>
          <a:p>
            <a:pPr lvl="2"/>
            <a:r>
              <a:rPr lang="en-GB" sz="1846" dirty="0"/>
              <a:t>Mental health of mothers</a:t>
            </a:r>
          </a:p>
          <a:p>
            <a:pPr marL="914400" lvl="2" indent="0">
              <a:buNone/>
            </a:pPr>
            <a:endParaRPr lang="en-GB" sz="1846" dirty="0"/>
          </a:p>
          <a:p>
            <a:pPr marL="914400" lvl="2" indent="0">
              <a:buNone/>
            </a:pPr>
            <a:r>
              <a:rPr lang="en-GB" sz="2000" dirty="0">
                <a:solidFill>
                  <a:srgbClr val="FF0000"/>
                </a:solidFill>
              </a:rPr>
              <a:t>Process will take another 30-40 years to complete</a:t>
            </a:r>
            <a:endParaRPr lang="en-US" sz="2000" dirty="0">
              <a:solidFill>
                <a:srgbClr val="FF0000"/>
              </a:solidFill>
            </a:endParaRPr>
          </a:p>
          <a:p>
            <a:pPr lvl="2"/>
            <a:endParaRPr lang="en-GB" sz="1846" dirty="0"/>
          </a:p>
          <a:p>
            <a:pPr marL="422041" lvl="1" indent="0">
              <a:buNone/>
            </a:pPr>
            <a:endParaRPr lang="en-GB" sz="2215" dirty="0"/>
          </a:p>
          <a:p>
            <a:endParaRPr lang="en-GB" sz="2585" dirty="0"/>
          </a:p>
          <a:p>
            <a:endParaRPr lang="en-US" sz="2585" dirty="0"/>
          </a:p>
        </p:txBody>
      </p:sp>
      <p:sp>
        <p:nvSpPr>
          <p:cNvPr id="4" name="Slide Number Placeholder 3"/>
          <p:cNvSpPr>
            <a:spLocks noGrp="1"/>
          </p:cNvSpPr>
          <p:nvPr>
            <p:ph type="sldNum" sz="quarter" idx="10"/>
          </p:nvPr>
        </p:nvSpPr>
        <p:spPr/>
        <p:txBody>
          <a:bodyPr/>
          <a:lstStyle/>
          <a:p>
            <a:pPr>
              <a:defRPr/>
            </a:pPr>
            <a:fld id="{C651B629-4DFD-094A-A1D4-0EC789A007EF}" type="slidenum">
              <a:rPr lang="en-US" altLang="ja-JP" smtClean="0"/>
              <a:pPr>
                <a:defRPr/>
              </a:pPr>
              <a:t>24</a:t>
            </a:fld>
            <a:endParaRPr lang="en-US" altLang="ja-JP" sz="1292" dirty="0"/>
          </a:p>
        </p:txBody>
      </p:sp>
      <p:sp>
        <p:nvSpPr>
          <p:cNvPr id="5" name="Right Arrow 4"/>
          <p:cNvSpPr/>
          <p:nvPr/>
        </p:nvSpPr>
        <p:spPr bwMode="auto">
          <a:xfrm>
            <a:off x="3505200" y="4536792"/>
            <a:ext cx="347296" cy="7194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4406" tIns="42203" rIns="84406" bIns="42203" numCol="1" rtlCol="0" anchor="t" anchorCtr="0" compatLnSpc="1">
            <a:prstTxWarp prst="textNoShape">
              <a:avLst/>
            </a:prstTxWarp>
          </a:bodyPr>
          <a:lstStyle/>
          <a:p>
            <a:pPr defTabSz="844083"/>
            <a:endParaRPr lang="en-US" sz="2215">
              <a:solidFill>
                <a:srgbClr val="000000"/>
              </a:solidFill>
            </a:endParaRPr>
          </a:p>
        </p:txBody>
      </p:sp>
      <p:sp>
        <p:nvSpPr>
          <p:cNvPr id="6" name="Right Arrow 5"/>
          <p:cNvSpPr/>
          <p:nvPr/>
        </p:nvSpPr>
        <p:spPr bwMode="auto">
          <a:xfrm flipV="1">
            <a:off x="3633458" y="4191000"/>
            <a:ext cx="347296" cy="7082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4406" tIns="42203" rIns="84406" bIns="42203" numCol="1" rtlCol="0" anchor="t" anchorCtr="0" compatLnSpc="1">
            <a:prstTxWarp prst="textNoShape">
              <a:avLst/>
            </a:prstTxWarp>
          </a:bodyPr>
          <a:lstStyle/>
          <a:p>
            <a:pPr defTabSz="844083"/>
            <a:endParaRPr lang="en-US" sz="2215">
              <a:solidFill>
                <a:srgbClr val="000000"/>
              </a:solidFill>
            </a:endParaRPr>
          </a:p>
        </p:txBody>
      </p:sp>
    </p:spTree>
    <p:extLst>
      <p:ext uri="{BB962C8B-B14F-4D97-AF65-F5344CB8AC3E}">
        <p14:creationId xmlns:p14="http://schemas.microsoft.com/office/powerpoint/2010/main" val="2876414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バランス」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343400" y="4724400"/>
            <a:ext cx="1581255" cy="17569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正方形/長方形 1"/>
          <p:cNvSpPr/>
          <p:nvPr/>
        </p:nvSpPr>
        <p:spPr>
          <a:xfrm>
            <a:off x="609600" y="0"/>
            <a:ext cx="8064896" cy="5109091"/>
          </a:xfrm>
          <a:prstGeom prst="rect">
            <a:avLst/>
          </a:prstGeom>
        </p:spPr>
        <p:txBody>
          <a:bodyPr wrap="square">
            <a:spAutoFit/>
          </a:bodyPr>
          <a:lstStyle/>
          <a:p>
            <a:pPr algn="ctr">
              <a:spcAft>
                <a:spcPts val="1200"/>
              </a:spcAft>
            </a:pPr>
            <a:r>
              <a:rPr lang="en-US" altLang="ja-JP" sz="3200" dirty="0">
                <a:latin typeface="+mn-lt"/>
              </a:rPr>
              <a:t>Conclusion</a:t>
            </a:r>
          </a:p>
          <a:p>
            <a:pPr marL="457200" indent="-457200">
              <a:spcAft>
                <a:spcPts val="1200"/>
              </a:spcAft>
              <a:buFont typeface="Wingdings" panose="05000000000000000000" pitchFamily="2" charset="2"/>
              <a:buChar char="Ø"/>
            </a:pPr>
            <a:r>
              <a:rPr lang="en-US" altLang="ja-JP" sz="2400" dirty="0">
                <a:latin typeface="+mn-lt"/>
              </a:rPr>
              <a:t>The Fukushima accident, just as Chernobyl, reveled the importance of social and psychological consequences after a nuclear accident .</a:t>
            </a:r>
          </a:p>
          <a:p>
            <a:pPr marL="457200" indent="-457200">
              <a:spcAft>
                <a:spcPts val="1200"/>
              </a:spcAft>
              <a:buFont typeface="Wingdings" panose="05000000000000000000" pitchFamily="2" charset="2"/>
              <a:buChar char="Ø"/>
            </a:pPr>
            <a:r>
              <a:rPr lang="en-US" altLang="ja-JP" sz="2400" dirty="0">
                <a:latin typeface="+mn-lt"/>
              </a:rPr>
              <a:t>The emerging adverse effects on mental health due to the accident and health problems caused by long-term dislocation, are much more significant than the direct effects of radiation. </a:t>
            </a:r>
          </a:p>
          <a:p>
            <a:pPr marL="457200" indent="-457200">
              <a:spcAft>
                <a:spcPts val="1200"/>
              </a:spcAft>
              <a:buFont typeface="Wingdings" panose="05000000000000000000" pitchFamily="2" charset="2"/>
              <a:buChar char="Ø"/>
            </a:pPr>
            <a:r>
              <a:rPr lang="en-US" altLang="ja-JP" sz="2400" dirty="0">
                <a:latin typeface="+mn-lt"/>
              </a:rPr>
              <a:t>It is essential to apply holistic </a:t>
            </a:r>
            <a:r>
              <a:rPr lang="en-US" altLang="ja-JP" dirty="0">
                <a:latin typeface="+mn-lt"/>
              </a:rPr>
              <a:t>approach in order to </a:t>
            </a:r>
            <a:r>
              <a:rPr lang="en-US" altLang="ja-JP" sz="2400" dirty="0">
                <a:latin typeface="+mn-lt"/>
              </a:rPr>
              <a:t>develop specific measures for mitigating the overall health risks in order not to cause more harm than good in case of the next accident</a:t>
            </a:r>
          </a:p>
        </p:txBody>
      </p:sp>
    </p:spTree>
    <p:extLst>
      <p:ext uri="{BB962C8B-B14F-4D97-AF65-F5344CB8AC3E}">
        <p14:creationId xmlns:p14="http://schemas.microsoft.com/office/powerpoint/2010/main" val="4248505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9273"/>
            <a:ext cx="8519864" cy="488776"/>
          </a:xfrm>
        </p:spPr>
        <p:txBody>
          <a:bodyPr>
            <a:normAutofit fontScale="90000"/>
          </a:bodyPr>
          <a:lstStyle/>
          <a:p>
            <a:pPr algn="ctr"/>
            <a:br>
              <a:rPr lang="en-GB" dirty="0"/>
            </a:br>
            <a:r>
              <a:rPr lang="en-GB" dirty="0"/>
              <a:t>Conclusion (cont.)</a:t>
            </a:r>
            <a:br>
              <a:rPr lang="en-GB" dirty="0"/>
            </a:br>
            <a:endParaRPr lang="en-GB" dirty="0"/>
          </a:p>
        </p:txBody>
      </p:sp>
      <p:sp>
        <p:nvSpPr>
          <p:cNvPr id="3" name="Content Placeholder 2"/>
          <p:cNvSpPr>
            <a:spLocks noGrp="1"/>
          </p:cNvSpPr>
          <p:nvPr>
            <p:ph idx="1"/>
          </p:nvPr>
        </p:nvSpPr>
        <p:spPr>
          <a:xfrm>
            <a:off x="583432" y="1257300"/>
            <a:ext cx="8560568" cy="4343400"/>
          </a:xfrm>
        </p:spPr>
        <p:txBody>
          <a:bodyPr>
            <a:normAutofit/>
          </a:bodyPr>
          <a:lstStyle/>
          <a:p>
            <a:pPr marL="914400" lvl="2" indent="0">
              <a:buNone/>
            </a:pPr>
            <a:endParaRPr lang="en-GB" sz="3400" dirty="0"/>
          </a:p>
          <a:p>
            <a:r>
              <a:rPr lang="en-US" sz="3400" b="1" i="1" dirty="0"/>
              <a:t>Science of risk perception psychometrics on par with the science of physical, actual risk assessment</a:t>
            </a:r>
            <a:r>
              <a:rPr lang="en-US" sz="3400" i="1" dirty="0"/>
              <a:t> is </a:t>
            </a:r>
            <a:r>
              <a:rPr lang="en-US" sz="3400" dirty="0"/>
              <a:t>a unique opportunity to support local population affected by existing exposure situations and provide them with sense of ownership </a:t>
            </a:r>
            <a:r>
              <a:rPr lang="en-US" sz="3400" i="1" dirty="0"/>
              <a:t>.</a:t>
            </a:r>
          </a:p>
          <a:p>
            <a:pPr marL="0" indent="0">
              <a:buNone/>
            </a:pPr>
            <a:endParaRPr lang="en-GB" sz="5100" dirty="0"/>
          </a:p>
          <a:p>
            <a:endParaRPr lang="en-GB" dirty="0"/>
          </a:p>
          <a:p>
            <a:pPr marL="0" indent="0">
              <a:buNone/>
            </a:pPr>
            <a:endParaRPr lang="en-GB" dirty="0"/>
          </a:p>
        </p:txBody>
      </p:sp>
      <p:sp>
        <p:nvSpPr>
          <p:cNvPr id="4" name="Content Placeholder 2"/>
          <p:cNvSpPr txBox="1">
            <a:spLocks/>
          </p:cNvSpPr>
          <p:nvPr/>
        </p:nvSpPr>
        <p:spPr>
          <a:xfrm>
            <a:off x="445536" y="5332868"/>
            <a:ext cx="5184576" cy="118022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a:buFont typeface="Arial" panose="020B0604020202020204" pitchFamily="34" charset="0"/>
              <a:buNone/>
            </a:pPr>
            <a:r>
              <a:rPr lang="en-GB" sz="2800" dirty="0"/>
              <a:t>The more a person dreads an activity, the higher its perceived risk and the more that person wants the risk reduced</a:t>
            </a:r>
          </a:p>
          <a:p>
            <a:pPr marL="0" indent="0">
              <a:buFont typeface="Arial" panose="020B0604020202020204" pitchFamily="34" charset="0"/>
              <a:buNone/>
            </a:pPr>
            <a:endParaRPr lang="en-GB"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0112" y="5332868"/>
            <a:ext cx="3405640" cy="120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801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982133" y="152400"/>
            <a:ext cx="7704667" cy="761999"/>
          </a:xfrm>
        </p:spPr>
        <p:txBody>
          <a:bodyPr/>
          <a:lstStyle/>
          <a:p>
            <a:r>
              <a:rPr lang="en-US" dirty="0"/>
              <a:t>Take away message</a:t>
            </a:r>
            <a:endParaRPr lang="ru-RU" dirty="0"/>
          </a:p>
        </p:txBody>
      </p:sp>
      <p:sp>
        <p:nvSpPr>
          <p:cNvPr id="30728" name="Rectangle 6"/>
          <p:cNvSpPr>
            <a:spLocks noGrp="1" noChangeArrowheads="1"/>
          </p:cNvSpPr>
          <p:nvPr>
            <p:ph type="sldNum" sz="quarter" idx="12"/>
          </p:nvPr>
        </p:nvSpPr>
        <p:spPr>
          <a:noFill/>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fld id="{93B59409-EF8D-DE44-9789-D6F1216C804E}" type="slidenum">
              <a:rPr lang="en-US" altLang="ja-JP" sz="1662">
                <a:solidFill>
                  <a:schemeClr val="bg1"/>
                </a:solidFill>
              </a:rPr>
              <a:pPr/>
              <a:t>27</a:t>
            </a:fld>
            <a:endParaRPr lang="en-US" altLang="ja-JP" sz="1292"/>
          </a:p>
        </p:txBody>
      </p:sp>
      <p:sp>
        <p:nvSpPr>
          <p:cNvPr id="10" name="Content Placeholder 2"/>
          <p:cNvSpPr>
            <a:spLocks noGrp="1"/>
          </p:cNvSpPr>
          <p:nvPr>
            <p:ph idx="1"/>
          </p:nvPr>
        </p:nvSpPr>
        <p:spPr>
          <a:xfrm>
            <a:off x="982133" y="1039760"/>
            <a:ext cx="7552267" cy="4370440"/>
          </a:xfr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lgn="ctr">
              <a:buNone/>
            </a:pPr>
            <a:endParaRPr lang="en-GB" dirty="0">
              <a:solidFill>
                <a:schemeClr val="tx1"/>
              </a:solidFill>
            </a:endParaRPr>
          </a:p>
          <a:p>
            <a:r>
              <a:rPr lang="en-GB" sz="3800" dirty="0">
                <a:solidFill>
                  <a:schemeClr val="tx1"/>
                </a:solidFill>
              </a:rPr>
              <a:t>Accurate scientific information and education is important, but not sufficient to address the questions and concerns of the affected population</a:t>
            </a:r>
          </a:p>
          <a:p>
            <a:endParaRPr lang="en-GB" dirty="0">
              <a:solidFill>
                <a:schemeClr val="tx1"/>
              </a:solidFill>
            </a:endParaRPr>
          </a:p>
          <a:p>
            <a:r>
              <a:rPr lang="en-GB" sz="3600" b="1" dirty="0"/>
              <a:t>Need to understand how different people and different demographic groups perceive risk in order to:  </a:t>
            </a:r>
            <a:endParaRPr lang="en-GB" sz="3600" dirty="0"/>
          </a:p>
          <a:p>
            <a:pPr lvl="2">
              <a:buFont typeface="Courier New" panose="02070309020205020404" pitchFamily="49" charset="0"/>
              <a:buChar char="o"/>
            </a:pPr>
            <a:r>
              <a:rPr lang="en-GB" sz="3600" dirty="0"/>
              <a:t> tailor risk communication</a:t>
            </a:r>
          </a:p>
          <a:p>
            <a:pPr lvl="2">
              <a:buFont typeface="Courier New" panose="02070309020205020404" pitchFamily="49" charset="0"/>
              <a:buChar char="o"/>
            </a:pPr>
            <a:r>
              <a:rPr lang="en-GB" sz="3600" dirty="0"/>
              <a:t> improve public communication</a:t>
            </a:r>
          </a:p>
          <a:p>
            <a:pPr lvl="2">
              <a:buFont typeface="Courier New" panose="02070309020205020404" pitchFamily="49" charset="0"/>
              <a:buChar char="o"/>
            </a:pPr>
            <a:r>
              <a:rPr lang="en-GB" sz="3700" dirty="0"/>
              <a:t> </a:t>
            </a:r>
            <a:r>
              <a:rPr lang="en-US" sz="3700" dirty="0"/>
              <a:t>provide them with sense of ownership</a:t>
            </a:r>
          </a:p>
          <a:p>
            <a:pPr lvl="2">
              <a:buFont typeface="Courier New" panose="02070309020205020404" pitchFamily="49" charset="0"/>
              <a:buChar char="o"/>
            </a:pPr>
            <a:r>
              <a:rPr lang="en-GB" sz="3700" dirty="0"/>
              <a:t>help them to </a:t>
            </a:r>
            <a:r>
              <a:rPr lang="is-IS" sz="3700" dirty="0"/>
              <a:t>regain </a:t>
            </a:r>
            <a:r>
              <a:rPr lang="en-GB" sz="3700" dirty="0"/>
              <a:t>control on their daily life and also restore trust in authorities and experts</a:t>
            </a:r>
          </a:p>
        </p:txBody>
      </p:sp>
    </p:spTree>
    <p:extLst>
      <p:ext uri="{BB962C8B-B14F-4D97-AF65-F5344CB8AC3E}">
        <p14:creationId xmlns:p14="http://schemas.microsoft.com/office/powerpoint/2010/main" val="3629455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89F21219-FE99-4CA5-9212-15F9E1F7E42D}"/>
              </a:ext>
            </a:extLst>
          </p:cNvPr>
          <p:cNvSpPr>
            <a:spLocks noGrp="1"/>
          </p:cNvSpPr>
          <p:nvPr>
            <p:ph type="sldNum" sz="quarter" idx="12"/>
          </p:nvPr>
        </p:nvSpPr>
        <p:spPr/>
        <p:txBody>
          <a:bodyPr/>
          <a:lstStyle/>
          <a:p>
            <a:pPr>
              <a:defRPr/>
            </a:pPr>
            <a:fld id="{20E552F9-6CA8-F043-86CA-EC2F036685B4}" type="slidenum">
              <a:rPr lang="en-US" altLang="ja-JP" smtClean="0"/>
              <a:pPr>
                <a:defRPr/>
              </a:pPr>
              <a:t>28</a:t>
            </a:fld>
            <a:endParaRPr lang="en-US" altLang="ja-JP" sz="1292" dirty="0">
              <a:solidFill>
                <a:schemeClr val="tx1"/>
              </a:solidFill>
            </a:endParaRPr>
          </a:p>
        </p:txBody>
      </p:sp>
      <p:sp>
        <p:nvSpPr>
          <p:cNvPr id="5" name="Объект 4">
            <a:extLst>
              <a:ext uri="{FF2B5EF4-FFF2-40B4-BE49-F238E27FC236}">
                <a16:creationId xmlns:a16="http://schemas.microsoft.com/office/drawing/2014/main" id="{CBBF597D-B19C-4ACD-82BF-BEF282266424}"/>
              </a:ext>
            </a:extLst>
          </p:cNvPr>
          <p:cNvSpPr>
            <a:spLocks noGrp="1"/>
          </p:cNvSpPr>
          <p:nvPr>
            <p:ph idx="1"/>
          </p:nvPr>
        </p:nvSpPr>
        <p:spPr>
          <a:xfrm>
            <a:off x="609601" y="1497108"/>
            <a:ext cx="8229600" cy="2166747"/>
          </a:xfrm>
          <a:prstGeom prst="rect">
            <a:avLst/>
          </a:prstGeom>
        </p:spPr>
        <p:txBody>
          <a:bodyPr wrap="square">
            <a:spAutoFit/>
          </a:bodyPr>
          <a:lstStyle/>
          <a:p>
            <a:pPr marL="0" indent="0" algn="ctr">
              <a:buNone/>
            </a:pPr>
            <a:r>
              <a:rPr lang="en-US" i="1" dirty="0"/>
              <a:t>“The risk management is a two-way street: </a:t>
            </a:r>
          </a:p>
          <a:p>
            <a:pPr marL="0" indent="0" algn="ctr">
              <a:buNone/>
            </a:pPr>
            <a:r>
              <a:rPr lang="en-US" i="1" dirty="0"/>
              <a:t>just as the public should take experts’ assessments of risk into account, so should experts respect the various factors, from cultural to emotional, that result in the public’s perception of risk “</a:t>
            </a:r>
          </a:p>
          <a:p>
            <a:pPr marL="0" indent="0" algn="ctr">
              <a:buNone/>
            </a:pPr>
            <a:r>
              <a:rPr lang="en-US" sz="2000" i="1" dirty="0"/>
              <a:t>(Paul </a:t>
            </a:r>
            <a:r>
              <a:rPr lang="en-US" sz="2000" i="1" dirty="0" err="1"/>
              <a:t>Slovic</a:t>
            </a:r>
            <a:r>
              <a:rPr lang="en-US" sz="2000" i="1" dirty="0"/>
              <a:t>).</a:t>
            </a:r>
          </a:p>
        </p:txBody>
      </p:sp>
    </p:spTree>
    <p:extLst>
      <p:ext uri="{BB962C8B-B14F-4D97-AF65-F5344CB8AC3E}">
        <p14:creationId xmlns:p14="http://schemas.microsoft.com/office/powerpoint/2010/main" val="3738714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887491" y="286491"/>
            <a:ext cx="7704667" cy="1066799"/>
          </a:xfrm>
        </p:spPr>
        <p:txBody>
          <a:bodyPr>
            <a:normAutofit fontScale="90000"/>
          </a:bodyPr>
          <a:lstStyle/>
          <a:p>
            <a:r>
              <a:rPr lang="en-GB" b="1" dirty="0">
                <a:ea typeface="ＭＳ Ｐゴシック" pitchFamily="-112" charset="-128"/>
                <a:cs typeface="ＭＳ Ｐゴシック" pitchFamily="-112" charset="-128"/>
              </a:rPr>
              <a:t>Thank you for attention!</a:t>
            </a:r>
            <a:br>
              <a:rPr lang="en-US" b="1" dirty="0">
                <a:solidFill>
                  <a:schemeClr val="bg1"/>
                </a:solidFill>
                <a:ea typeface="ＭＳ Ｐゴシック" pitchFamily="-112" charset="-128"/>
                <a:cs typeface="ＭＳ Ｐゴシック" pitchFamily="-112" charset="-128"/>
              </a:rPr>
            </a:br>
            <a:endParaRPr lang="ru-RU" dirty="0"/>
          </a:p>
        </p:txBody>
      </p:sp>
      <p:sp>
        <p:nvSpPr>
          <p:cNvPr id="30728" name="Rectangle 6"/>
          <p:cNvSpPr>
            <a:spLocks noGrp="1" noChangeArrowheads="1"/>
          </p:cNvSpPr>
          <p:nvPr>
            <p:ph type="sldNum" sz="quarter" idx="12"/>
          </p:nvPr>
        </p:nvSpPr>
        <p:spPr>
          <a:noFill/>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fld id="{93B59409-EF8D-DE44-9789-D6F1216C804E}" type="slidenum">
              <a:rPr lang="en-US" altLang="ja-JP" sz="1662">
                <a:solidFill>
                  <a:schemeClr val="bg1"/>
                </a:solidFill>
              </a:rPr>
              <a:pPr/>
              <a:t>29</a:t>
            </a:fld>
            <a:endParaRPr lang="en-US" altLang="ja-JP" sz="1292"/>
          </a:p>
        </p:txBody>
      </p:sp>
      <p:sp>
        <p:nvSpPr>
          <p:cNvPr id="8" name="TextBox 7"/>
          <p:cNvSpPr txBox="1"/>
          <p:nvPr/>
        </p:nvSpPr>
        <p:spPr>
          <a:xfrm>
            <a:off x="2438610" y="5509067"/>
            <a:ext cx="4114800" cy="400110"/>
          </a:xfrm>
          <a:prstGeom prst="rect">
            <a:avLst/>
          </a:prstGeom>
          <a:noFill/>
        </p:spPr>
        <p:txBody>
          <a:bodyPr wrap="square" rtlCol="0">
            <a:spAutoFit/>
          </a:bodyPr>
          <a:lstStyle/>
          <a:p>
            <a:pPr algn="ctr"/>
            <a:r>
              <a:rPr lang="en-US" sz="2000" b="1" dirty="0"/>
              <a:t>lyamzina@fmu.ac.jp</a:t>
            </a:r>
            <a:endParaRPr lang="ru-RU" sz="20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34" r="1666" b="18889"/>
          <a:stretch/>
        </p:blipFill>
        <p:spPr>
          <a:xfrm>
            <a:off x="887491" y="1198307"/>
            <a:ext cx="3575220" cy="2230693"/>
          </a:xfrm>
          <a:prstGeom prst="rect">
            <a:avLst/>
          </a:prstGeom>
        </p:spPr>
      </p:pic>
      <p:pic>
        <p:nvPicPr>
          <p:cNvPr id="7" name="Picture 2">
            <a:extLst>
              <a:ext uri="{FF2B5EF4-FFF2-40B4-BE49-F238E27FC236}">
                <a16:creationId xmlns:a16="http://schemas.microsoft.com/office/drawing/2014/main" id="{B1F660B8-E50E-4121-A0D5-1E21B5670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507" y="1205932"/>
            <a:ext cx="3965677" cy="2230694"/>
          </a:xfrm>
          <a:prstGeom prst="rect">
            <a:avLst/>
          </a:prstGeom>
        </p:spPr>
      </p:pic>
      <p:pic>
        <p:nvPicPr>
          <p:cNvPr id="10" name="Content Placeholder 1">
            <a:extLst>
              <a:ext uri="{FF2B5EF4-FFF2-40B4-BE49-F238E27FC236}">
                <a16:creationId xmlns:a16="http://schemas.microsoft.com/office/drawing/2014/main" id="{70C3C9F0-4688-4C3C-930B-257EB7BAA38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61704" y="3412105"/>
            <a:ext cx="3402013" cy="1857421"/>
          </a:xfrm>
        </p:spPr>
      </p:pic>
    </p:spTree>
    <p:extLst>
      <p:ext uri="{BB962C8B-B14F-4D97-AF65-F5344CB8AC3E}">
        <p14:creationId xmlns:p14="http://schemas.microsoft.com/office/powerpoint/2010/main" val="1045035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825" y="228600"/>
            <a:ext cx="8587175" cy="762000"/>
          </a:xfrm>
        </p:spPr>
        <p:txBody>
          <a:bodyPr>
            <a:normAutofit fontScale="90000"/>
          </a:bodyPr>
          <a:lstStyle/>
          <a:p>
            <a:pPr algn="ctr"/>
            <a:r>
              <a:rPr lang="en-GB" dirty="0"/>
              <a:t>The Importance of Risk Perception Factors</a:t>
            </a:r>
          </a:p>
        </p:txBody>
      </p:sp>
      <p:sp>
        <p:nvSpPr>
          <p:cNvPr id="3" name="Content Placeholder 2"/>
          <p:cNvSpPr>
            <a:spLocks noGrp="1"/>
          </p:cNvSpPr>
          <p:nvPr>
            <p:ph idx="1"/>
          </p:nvPr>
        </p:nvSpPr>
        <p:spPr>
          <a:xfrm>
            <a:off x="602877" y="838200"/>
            <a:ext cx="8458200" cy="5250904"/>
          </a:xfrm>
        </p:spPr>
        <p:txBody>
          <a:bodyPr>
            <a:normAutofit/>
          </a:bodyPr>
          <a:lstStyle/>
          <a:p>
            <a:pPr marL="342900" lvl="1" indent="-342900">
              <a:buFont typeface="Arial" panose="020B0604020202020204" pitchFamily="34" charset="0"/>
              <a:buChar char="•"/>
            </a:pPr>
            <a:r>
              <a:rPr lang="en-US" altLang="en-US" sz="2200" dirty="0">
                <a:cs typeface="Arial" pitchFamily="34" charset="0"/>
              </a:rPr>
              <a:t>Effective risk communication is a determinant in </a:t>
            </a:r>
            <a:r>
              <a:rPr lang="en-US" altLang="en-US" sz="2200" dirty="0">
                <a:solidFill>
                  <a:srgbClr val="FF0000"/>
                </a:solidFill>
                <a:cs typeface="Arial" pitchFamily="34" charset="0"/>
              </a:rPr>
              <a:t>accompanying </a:t>
            </a:r>
            <a:r>
              <a:rPr lang="en-US" altLang="en-US" sz="2200" dirty="0">
                <a:cs typeface="Arial" pitchFamily="34" charset="0"/>
              </a:rPr>
              <a:t>remediation and waste management projects. </a:t>
            </a:r>
          </a:p>
          <a:p>
            <a:pPr marL="342900" lvl="1" indent="-342900">
              <a:buFont typeface="Arial" panose="020B0604020202020204" pitchFamily="34" charset="0"/>
              <a:buChar char="•"/>
            </a:pPr>
            <a:endParaRPr lang="en-US" altLang="en-US" sz="2200" dirty="0">
              <a:cs typeface="Arial" pitchFamily="34" charset="0"/>
            </a:endParaRPr>
          </a:p>
          <a:p>
            <a:pPr marL="342900" lvl="1" indent="-342900">
              <a:buFont typeface="Arial" panose="020B0604020202020204" pitchFamily="34" charset="0"/>
              <a:buChar char="•"/>
            </a:pPr>
            <a:r>
              <a:rPr lang="en-US" altLang="en-US" sz="2200" dirty="0">
                <a:cs typeface="Arial" pitchFamily="34" charset="0"/>
              </a:rPr>
              <a:t>Most risk communication efforts based on knowledge and trust building campaigns</a:t>
            </a:r>
          </a:p>
          <a:p>
            <a:pPr marL="742950" lvl="2" indent="-342900">
              <a:buFont typeface="Arial" panose="020B0604020202020204" pitchFamily="34" charset="0"/>
              <a:buChar char="•"/>
            </a:pPr>
            <a:r>
              <a:rPr lang="en-US" altLang="en-US" sz="1900" dirty="0">
                <a:cs typeface="Arial" pitchFamily="34" charset="0"/>
              </a:rPr>
              <a:t>Necessary but </a:t>
            </a:r>
            <a:r>
              <a:rPr lang="en-US" altLang="en-US" sz="1900" dirty="0">
                <a:solidFill>
                  <a:srgbClr val="FF0000"/>
                </a:solidFill>
                <a:cs typeface="Arial" pitchFamily="34" charset="0"/>
              </a:rPr>
              <a:t>not sufficient </a:t>
            </a:r>
            <a:r>
              <a:rPr lang="en-US" altLang="en-US" sz="1900" dirty="0">
                <a:cs typeface="Arial" pitchFamily="34" charset="0"/>
              </a:rPr>
              <a:t>to </a:t>
            </a:r>
            <a:r>
              <a:rPr lang="en-US" altLang="en-US" sz="1900" dirty="0">
                <a:solidFill>
                  <a:srgbClr val="FF0000"/>
                </a:solidFill>
                <a:cs typeface="Arial" pitchFamily="34" charset="0"/>
              </a:rPr>
              <a:t>modify</a:t>
            </a:r>
            <a:r>
              <a:rPr lang="en-US" altLang="en-US" sz="1900" dirty="0">
                <a:cs typeface="Arial" pitchFamily="34" charset="0"/>
              </a:rPr>
              <a:t> perceived risk</a:t>
            </a:r>
          </a:p>
          <a:p>
            <a:pPr marL="400050" lvl="2" indent="0">
              <a:buNone/>
            </a:pPr>
            <a:endParaRPr lang="en-US" altLang="ja-JP" sz="1900" dirty="0">
              <a:ea typeface="ＭＳ Ｐゴシック" pitchFamily="34" charset="-128"/>
            </a:endParaRPr>
          </a:p>
          <a:p>
            <a:pPr marL="285750" lvl="1"/>
            <a:r>
              <a:rPr lang="en-US" altLang="en-US" sz="2200" dirty="0">
                <a:cs typeface="Arial" pitchFamily="34" charset="0"/>
              </a:rPr>
              <a:t>Fundamental to effective risk communication is the design of accurate risk messages </a:t>
            </a:r>
            <a:r>
              <a:rPr lang="en-US" altLang="en-US" sz="2200" dirty="0">
                <a:solidFill>
                  <a:srgbClr val="FF0000"/>
                </a:solidFill>
                <a:cs typeface="Arial" pitchFamily="34" charset="0"/>
              </a:rPr>
              <a:t>based on </a:t>
            </a:r>
            <a:r>
              <a:rPr lang="en-US" altLang="en-US" sz="2200" dirty="0">
                <a:cs typeface="Arial" pitchFamily="34" charset="0"/>
              </a:rPr>
              <a:t>actual risk assessment </a:t>
            </a:r>
            <a:r>
              <a:rPr lang="en-US" altLang="en-US" sz="2200" dirty="0">
                <a:solidFill>
                  <a:srgbClr val="FF0000"/>
                </a:solidFill>
                <a:cs typeface="Arial" pitchFamily="34" charset="0"/>
              </a:rPr>
              <a:t>but also perceived risks </a:t>
            </a:r>
            <a:r>
              <a:rPr lang="en-US" altLang="en-US" sz="2200" dirty="0">
                <a:cs typeface="Arial" pitchFamily="34" charset="0"/>
              </a:rPr>
              <a:t>responsive to the specific fears and concerns of involved stakeholders. </a:t>
            </a:r>
            <a:endParaRPr lang="en-GB" dirty="0"/>
          </a:p>
        </p:txBody>
      </p:sp>
    </p:spTree>
    <p:extLst>
      <p:ext uri="{BB962C8B-B14F-4D97-AF65-F5344CB8AC3E}">
        <p14:creationId xmlns:p14="http://schemas.microsoft.com/office/powerpoint/2010/main" val="2296097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228600"/>
            <a:ext cx="7704667" cy="608538"/>
          </a:xfrm>
        </p:spPr>
        <p:txBody>
          <a:bodyPr>
            <a:normAutofit fontScale="90000"/>
          </a:bodyPr>
          <a:lstStyle/>
          <a:p>
            <a:r>
              <a:rPr lang="en-GB" b="1" dirty="0"/>
              <a:t>IAEA Safety Standards</a:t>
            </a:r>
          </a:p>
        </p:txBody>
      </p:sp>
      <p:sp>
        <p:nvSpPr>
          <p:cNvPr id="3" name="Content Placeholder 2"/>
          <p:cNvSpPr>
            <a:spLocks noGrp="1"/>
          </p:cNvSpPr>
          <p:nvPr>
            <p:ph idx="1"/>
          </p:nvPr>
        </p:nvSpPr>
        <p:spPr>
          <a:xfrm>
            <a:off x="774290" y="1016580"/>
            <a:ext cx="3135041" cy="5308020"/>
          </a:xfrm>
        </p:spPr>
        <p:txBody>
          <a:bodyPr>
            <a:normAutofit fontScale="70000" lnSpcReduction="20000"/>
          </a:bodyPr>
          <a:lstStyle/>
          <a:p>
            <a:r>
              <a:rPr lang="en-GB" dirty="0"/>
              <a:t>They all contain the basic messages of  “</a:t>
            </a:r>
            <a:r>
              <a:rPr lang="en-GB" sz="2200" b="1" dirty="0"/>
              <a:t>Basic principles of successful stakeholder involvement” :</a:t>
            </a:r>
          </a:p>
          <a:p>
            <a:pPr lvl="1">
              <a:lnSpc>
                <a:spcPct val="150000"/>
              </a:lnSpc>
            </a:pPr>
            <a:r>
              <a:rPr lang="en-GB" sz="2100" dirty="0"/>
              <a:t>Exhibit accountability;</a:t>
            </a:r>
          </a:p>
          <a:p>
            <a:pPr lvl="1">
              <a:lnSpc>
                <a:spcPct val="150000"/>
              </a:lnSpc>
            </a:pPr>
            <a:r>
              <a:rPr lang="en-GB" sz="2100" dirty="0"/>
              <a:t>Recognize the purpose of stakeholder involvement;</a:t>
            </a:r>
          </a:p>
          <a:p>
            <a:pPr lvl="1">
              <a:lnSpc>
                <a:spcPct val="150000"/>
              </a:lnSpc>
            </a:pPr>
            <a:r>
              <a:rPr lang="en-GB" sz="2100" dirty="0"/>
              <a:t>Understand stakeholder issues and concerns from the beginning;</a:t>
            </a:r>
          </a:p>
          <a:p>
            <a:pPr lvl="1">
              <a:lnSpc>
                <a:spcPct val="150000"/>
              </a:lnSpc>
            </a:pPr>
            <a:r>
              <a:rPr lang="en-GB" sz="2100" dirty="0"/>
              <a:t>Build trust;</a:t>
            </a:r>
          </a:p>
          <a:p>
            <a:pPr lvl="1">
              <a:lnSpc>
                <a:spcPct val="150000"/>
              </a:lnSpc>
            </a:pPr>
            <a:r>
              <a:rPr lang="en-GB" sz="2100" dirty="0"/>
              <a:t>Practice openness and transparency;</a:t>
            </a:r>
          </a:p>
          <a:p>
            <a:pPr lvl="1">
              <a:lnSpc>
                <a:spcPct val="150000"/>
              </a:lnSpc>
            </a:pPr>
            <a:r>
              <a:rPr lang="en-GB" sz="2100" dirty="0"/>
              <a:t>Recognize the evolving role of and methods for stakeholder involvement.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9331" y="1014122"/>
            <a:ext cx="5041132" cy="5456718"/>
          </a:xfrm>
          <a:prstGeom prst="rect">
            <a:avLst/>
          </a:prstGeom>
        </p:spPr>
      </p:pic>
      <p:sp>
        <p:nvSpPr>
          <p:cNvPr id="2" name="Slide Number Placeholder 1"/>
          <p:cNvSpPr>
            <a:spLocks noGrp="1"/>
          </p:cNvSpPr>
          <p:nvPr>
            <p:ph type="sldNum" sz="quarter" idx="12"/>
          </p:nvPr>
        </p:nvSpPr>
        <p:spPr/>
        <p:txBody>
          <a:bodyPr/>
          <a:lstStyle/>
          <a:p>
            <a:fld id="{8F25D2BF-40DD-4153-8CA3-FA72C0D116DE}" type="slidenum">
              <a:rPr lang="en-US" smtClean="0"/>
              <a:pPr/>
              <a:t>4</a:t>
            </a:fld>
            <a:endParaRPr lang="en-US"/>
          </a:p>
        </p:txBody>
      </p:sp>
    </p:spTree>
    <p:extLst>
      <p:ext uri="{BB962C8B-B14F-4D97-AF65-F5344CB8AC3E}">
        <p14:creationId xmlns:p14="http://schemas.microsoft.com/office/powerpoint/2010/main" val="3322311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7947" y="134139"/>
            <a:ext cx="7704667" cy="633121"/>
          </a:xfrm>
        </p:spPr>
        <p:txBody>
          <a:bodyPr>
            <a:normAutofit fontScale="90000"/>
          </a:bodyPr>
          <a:lstStyle/>
          <a:p>
            <a:pPr algn="ctr"/>
            <a:r>
              <a:rPr lang="en-GB" dirty="0"/>
              <a:t>Other IAEA publications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000"/>
          <a:stretch/>
        </p:blipFill>
        <p:spPr bwMode="auto">
          <a:xfrm rot="16200000">
            <a:off x="-296869" y="3040073"/>
            <a:ext cx="3633192" cy="24298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0019"/>
          <a:stretch/>
        </p:blipFill>
        <p:spPr bwMode="auto">
          <a:xfrm rot="16200000">
            <a:off x="1835109" y="1698344"/>
            <a:ext cx="3633193" cy="24171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258" y="1124739"/>
            <a:ext cx="2417149" cy="3633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941337"/>
            <a:ext cx="2417152" cy="36331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7005" y="3124200"/>
            <a:ext cx="2431595" cy="36331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66660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839CD46-FD98-441F-A026-07BF6387FAE2}"/>
              </a:ext>
            </a:extLst>
          </p:cNvPr>
          <p:cNvSpPr>
            <a:spLocks noGrp="1"/>
          </p:cNvSpPr>
          <p:nvPr>
            <p:ph type="body" idx="1"/>
          </p:nvPr>
        </p:nvSpPr>
        <p:spPr>
          <a:xfrm>
            <a:off x="990600" y="711842"/>
            <a:ext cx="3456291" cy="576262"/>
          </a:xfrm>
        </p:spPr>
        <p:txBody>
          <a:bodyPr/>
          <a:lstStyle/>
          <a:p>
            <a:r>
              <a:rPr lang="en-US" dirty="0"/>
              <a:t>Usual approach</a:t>
            </a:r>
            <a:endParaRPr lang="ru-RU" dirty="0"/>
          </a:p>
        </p:txBody>
      </p:sp>
      <p:sp>
        <p:nvSpPr>
          <p:cNvPr id="4" name="Объект 3">
            <a:extLst>
              <a:ext uri="{FF2B5EF4-FFF2-40B4-BE49-F238E27FC236}">
                <a16:creationId xmlns:a16="http://schemas.microsoft.com/office/drawing/2014/main" id="{17FEB05B-1788-44CA-9BE4-34E1BE901AE7}"/>
              </a:ext>
            </a:extLst>
          </p:cNvPr>
          <p:cNvSpPr>
            <a:spLocks noGrp="1"/>
          </p:cNvSpPr>
          <p:nvPr>
            <p:ph sz="half" idx="2"/>
          </p:nvPr>
        </p:nvSpPr>
        <p:spPr>
          <a:xfrm>
            <a:off x="695530" y="1676400"/>
            <a:ext cx="4034334" cy="3581400"/>
          </a:xfrm>
        </p:spPr>
        <p:txBody>
          <a:bodyPr>
            <a:normAutofit fontScale="77500" lnSpcReduction="20000"/>
          </a:bodyPr>
          <a:lstStyle/>
          <a:p>
            <a:pPr marL="342900" lvl="1" indent="-342900">
              <a:buFont typeface="Arial" panose="020B0604020202020204" pitchFamily="34" charset="0"/>
              <a:buChar char="•"/>
            </a:pPr>
            <a:r>
              <a:rPr lang="en-US" altLang="en-US" sz="2200" b="1" dirty="0">
                <a:cs typeface="Arial" pitchFamily="34" charset="0"/>
              </a:rPr>
              <a:t>Stakeholder Engagement</a:t>
            </a:r>
          </a:p>
          <a:p>
            <a:pPr marL="1200150" lvl="3" indent="-342900">
              <a:buSzPct val="120000"/>
              <a:buFont typeface="Wingdings 3" panose="05040102010807070707" pitchFamily="18" charset="2"/>
              <a:buChar char=""/>
            </a:pPr>
            <a:r>
              <a:rPr lang="en-US" altLang="en-US" sz="2200" b="1" dirty="0">
                <a:cs typeface="Arial" pitchFamily="34" charset="0"/>
              </a:rPr>
              <a:t>Risk Communication</a:t>
            </a:r>
          </a:p>
          <a:p>
            <a:pPr marL="1657350" lvl="4" indent="-342900">
              <a:buSzPct val="120000"/>
              <a:buFont typeface="Wingdings 3" panose="05040102010807070707" pitchFamily="18" charset="2"/>
              <a:buChar char=""/>
            </a:pPr>
            <a:r>
              <a:rPr lang="en-US" altLang="en-US" sz="2200" b="1" dirty="0">
                <a:cs typeface="Arial" pitchFamily="34" charset="0"/>
              </a:rPr>
              <a:t>Actual Risk Assessment</a:t>
            </a:r>
          </a:p>
          <a:p>
            <a:pPr marL="342900" lvl="1" indent="-342900">
              <a:buFont typeface="Arial" panose="020B0604020202020204" pitchFamily="34" charset="0"/>
              <a:buChar char="•"/>
            </a:pPr>
            <a:endParaRPr lang="en-US" altLang="ja-JP" b="1" dirty="0">
              <a:solidFill>
                <a:srgbClr val="002060"/>
              </a:solidFill>
              <a:ea typeface="ＭＳ Ｐゴシック" pitchFamily="34" charset="-128"/>
            </a:endParaRPr>
          </a:p>
          <a:p>
            <a:pPr marL="0" lvl="1" indent="0">
              <a:buNone/>
            </a:pPr>
            <a:endParaRPr lang="en-US" altLang="en-US" b="1" dirty="0">
              <a:solidFill>
                <a:srgbClr val="FF0000"/>
              </a:solidFill>
              <a:cs typeface="Arial" pitchFamily="34" charset="0"/>
            </a:endParaRPr>
          </a:p>
          <a:p>
            <a:pPr marL="0" indent="0">
              <a:buNone/>
            </a:pPr>
            <a:endParaRPr lang="en-GB" dirty="0"/>
          </a:p>
          <a:p>
            <a:endParaRPr lang="ru-RU" dirty="0"/>
          </a:p>
        </p:txBody>
      </p:sp>
      <p:sp>
        <p:nvSpPr>
          <p:cNvPr id="5" name="Текст 4">
            <a:extLst>
              <a:ext uri="{FF2B5EF4-FFF2-40B4-BE49-F238E27FC236}">
                <a16:creationId xmlns:a16="http://schemas.microsoft.com/office/drawing/2014/main" id="{4D05FDC4-8A33-42F8-BA27-212FC52155D7}"/>
              </a:ext>
            </a:extLst>
          </p:cNvPr>
          <p:cNvSpPr>
            <a:spLocks noGrp="1"/>
          </p:cNvSpPr>
          <p:nvPr>
            <p:ph type="body" sz="quarter" idx="3"/>
          </p:nvPr>
        </p:nvSpPr>
        <p:spPr>
          <a:xfrm>
            <a:off x="5138309" y="685800"/>
            <a:ext cx="3672248" cy="576262"/>
          </a:xfrm>
        </p:spPr>
        <p:txBody>
          <a:bodyPr/>
          <a:lstStyle/>
          <a:p>
            <a:r>
              <a:rPr lang="en-GB" dirty="0"/>
              <a:t>New Approach</a:t>
            </a:r>
            <a:endParaRPr lang="ru-RU" dirty="0"/>
          </a:p>
        </p:txBody>
      </p:sp>
      <p:sp>
        <p:nvSpPr>
          <p:cNvPr id="6" name="Объект 5">
            <a:extLst>
              <a:ext uri="{FF2B5EF4-FFF2-40B4-BE49-F238E27FC236}">
                <a16:creationId xmlns:a16="http://schemas.microsoft.com/office/drawing/2014/main" id="{728FC309-7EA2-4E1C-8BD3-F2CF3E6934FC}"/>
              </a:ext>
            </a:extLst>
          </p:cNvPr>
          <p:cNvSpPr>
            <a:spLocks noGrp="1"/>
          </p:cNvSpPr>
          <p:nvPr>
            <p:ph sz="quarter" idx="4"/>
          </p:nvPr>
        </p:nvSpPr>
        <p:spPr>
          <a:xfrm>
            <a:off x="4776223" y="1676400"/>
            <a:ext cx="4034334" cy="2665259"/>
          </a:xfrm>
        </p:spPr>
        <p:txBody>
          <a:bodyPr>
            <a:normAutofit fontScale="77500" lnSpcReduction="20000"/>
          </a:bodyPr>
          <a:lstStyle/>
          <a:p>
            <a:pPr marL="342900" lvl="1" indent="-342900">
              <a:buFont typeface="Arial" panose="020B0604020202020204" pitchFamily="34" charset="0"/>
              <a:buChar char="•"/>
            </a:pPr>
            <a:r>
              <a:rPr lang="en-US" altLang="en-US" sz="2200" b="1" dirty="0">
                <a:cs typeface="Arial" pitchFamily="34" charset="0"/>
              </a:rPr>
              <a:t>Stakeholder Engagement</a:t>
            </a:r>
          </a:p>
          <a:p>
            <a:pPr marL="1200150" lvl="3" indent="-342900">
              <a:buSzPct val="120000"/>
              <a:buFont typeface="Wingdings 3" panose="05040102010807070707" pitchFamily="18" charset="2"/>
              <a:buChar char=""/>
            </a:pPr>
            <a:r>
              <a:rPr lang="en-US" altLang="en-US" sz="2200" b="1" dirty="0">
                <a:cs typeface="Arial" pitchFamily="34" charset="0"/>
              </a:rPr>
              <a:t>Risk Communication</a:t>
            </a:r>
          </a:p>
          <a:p>
            <a:pPr marL="1657350" lvl="4" indent="-342900">
              <a:buSzPct val="120000"/>
              <a:buFont typeface="Wingdings 3" panose="05040102010807070707" pitchFamily="18" charset="2"/>
              <a:buChar char=""/>
            </a:pPr>
            <a:r>
              <a:rPr lang="en-US" altLang="en-US" sz="2200" b="1" dirty="0">
                <a:cs typeface="Arial" pitchFamily="34" charset="0"/>
              </a:rPr>
              <a:t>Risk Messaging</a:t>
            </a:r>
          </a:p>
          <a:p>
            <a:pPr marL="2114550" lvl="5" indent="-342900">
              <a:buSzPct val="120000"/>
              <a:buFont typeface="Wingdings 3" panose="05040102010807070707" pitchFamily="18" charset="2"/>
              <a:buChar char=""/>
            </a:pPr>
            <a:r>
              <a:rPr lang="en-US" altLang="en-US" sz="2200" b="1" dirty="0">
                <a:cs typeface="Arial" pitchFamily="34" charset="0"/>
              </a:rPr>
              <a:t>Risk Perception Assessment</a:t>
            </a:r>
          </a:p>
          <a:p>
            <a:pPr marL="2228850" lvl="6" indent="0" algn="ctr">
              <a:buSzPct val="120000"/>
              <a:buNone/>
            </a:pPr>
            <a:r>
              <a:rPr lang="en-US" altLang="en-US" sz="2200" b="1" dirty="0">
                <a:cs typeface="Arial" pitchFamily="34" charset="0"/>
              </a:rPr>
              <a:t>+ </a:t>
            </a:r>
          </a:p>
          <a:p>
            <a:pPr marL="2228850" lvl="6" indent="0">
              <a:buSzPct val="120000"/>
              <a:buNone/>
            </a:pPr>
            <a:r>
              <a:rPr lang="en-US" altLang="en-US" sz="2200" b="1" dirty="0">
                <a:cs typeface="Arial" pitchFamily="34" charset="0"/>
              </a:rPr>
              <a:t>Actual Risk Assessment</a:t>
            </a:r>
          </a:p>
          <a:p>
            <a:pPr marL="342900" lvl="1" indent="-342900">
              <a:buFont typeface="Arial" panose="020B0604020202020204" pitchFamily="34" charset="0"/>
              <a:buChar char="•"/>
            </a:pPr>
            <a:endParaRPr lang="en-US" altLang="ja-JP" b="1" dirty="0">
              <a:solidFill>
                <a:srgbClr val="002060"/>
              </a:solidFill>
              <a:ea typeface="ＭＳ Ｐゴシック" pitchFamily="34" charset="-128"/>
            </a:endParaRPr>
          </a:p>
          <a:p>
            <a:pPr marL="0" lvl="1" indent="0">
              <a:buNone/>
            </a:pPr>
            <a:endParaRPr lang="en-US" altLang="en-US" b="1" dirty="0">
              <a:solidFill>
                <a:srgbClr val="FF0000"/>
              </a:solidFill>
              <a:cs typeface="Arial" pitchFamily="34" charset="0"/>
            </a:endParaRPr>
          </a:p>
          <a:p>
            <a:pPr marL="0" indent="0">
              <a:buNone/>
            </a:pPr>
            <a:endParaRPr lang="en-GB" dirty="0"/>
          </a:p>
          <a:p>
            <a:endParaRPr lang="ru-RU" dirty="0"/>
          </a:p>
        </p:txBody>
      </p:sp>
      <p:sp>
        <p:nvSpPr>
          <p:cNvPr id="7" name="Номер слайда 6">
            <a:extLst>
              <a:ext uri="{FF2B5EF4-FFF2-40B4-BE49-F238E27FC236}">
                <a16:creationId xmlns:a16="http://schemas.microsoft.com/office/drawing/2014/main" id="{92C8FB46-D291-4F33-AFB6-DABB11FCECEA}"/>
              </a:ext>
            </a:extLst>
          </p:cNvPr>
          <p:cNvSpPr>
            <a:spLocks noGrp="1"/>
          </p:cNvSpPr>
          <p:nvPr>
            <p:ph type="sldNum" sz="quarter" idx="12"/>
          </p:nvPr>
        </p:nvSpPr>
        <p:spPr/>
        <p:txBody>
          <a:bodyPr/>
          <a:lstStyle/>
          <a:p>
            <a:pPr>
              <a:defRPr/>
            </a:pPr>
            <a:fld id="{20E552F9-6CA8-F043-86CA-EC2F036685B4}" type="slidenum">
              <a:rPr lang="en-US" altLang="ja-JP" smtClean="0"/>
              <a:pPr>
                <a:defRPr/>
              </a:pPr>
              <a:t>6</a:t>
            </a:fld>
            <a:endParaRPr lang="en-US" altLang="ja-JP" sz="1292" dirty="0">
              <a:solidFill>
                <a:schemeClr val="tx1"/>
              </a:solidFill>
            </a:endParaRPr>
          </a:p>
        </p:txBody>
      </p:sp>
      <p:sp>
        <p:nvSpPr>
          <p:cNvPr id="10" name="Right Brace 6">
            <a:extLst>
              <a:ext uri="{FF2B5EF4-FFF2-40B4-BE49-F238E27FC236}">
                <a16:creationId xmlns:a16="http://schemas.microsoft.com/office/drawing/2014/main" id="{E3FD3F0D-6E7E-4A5C-8AAC-5054C38E70E5}"/>
              </a:ext>
            </a:extLst>
          </p:cNvPr>
          <p:cNvSpPr/>
          <p:nvPr/>
        </p:nvSpPr>
        <p:spPr>
          <a:xfrm>
            <a:off x="8448470" y="2769772"/>
            <a:ext cx="352630" cy="1116427"/>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b="1" dirty="0"/>
          </a:p>
        </p:txBody>
      </p:sp>
    </p:spTree>
    <p:extLst>
      <p:ext uri="{BB962C8B-B14F-4D97-AF65-F5344CB8AC3E}">
        <p14:creationId xmlns:p14="http://schemas.microsoft.com/office/powerpoint/2010/main" val="530771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457199"/>
          </a:xfrm>
        </p:spPr>
        <p:txBody>
          <a:bodyPr>
            <a:normAutofit fontScale="90000"/>
          </a:bodyPr>
          <a:lstStyle/>
          <a:p>
            <a:r>
              <a:rPr lang="en-GB" dirty="0"/>
              <a:t>Why Address Perceived Risk?</a:t>
            </a:r>
          </a:p>
        </p:txBody>
      </p:sp>
      <p:sp>
        <p:nvSpPr>
          <p:cNvPr id="3" name="Content Placeholder 2"/>
          <p:cNvSpPr>
            <a:spLocks noGrp="1"/>
          </p:cNvSpPr>
          <p:nvPr>
            <p:ph idx="1"/>
          </p:nvPr>
        </p:nvSpPr>
        <p:spPr>
          <a:xfrm>
            <a:off x="533400" y="1524000"/>
            <a:ext cx="8610600" cy="4648200"/>
          </a:xfrm>
        </p:spPr>
        <p:txBody>
          <a:bodyPr>
            <a:normAutofit/>
          </a:bodyPr>
          <a:lstStyle/>
          <a:p>
            <a:pPr algn="just"/>
            <a:r>
              <a:rPr lang="en-GB" sz="2800" dirty="0"/>
              <a:t>Communicating actual risk by sharing scientific results </a:t>
            </a:r>
          </a:p>
          <a:p>
            <a:pPr lvl="1" algn="just"/>
            <a:r>
              <a:rPr lang="en-GB" sz="2400" dirty="0"/>
              <a:t>is necessary </a:t>
            </a:r>
          </a:p>
          <a:p>
            <a:pPr lvl="1" algn="just"/>
            <a:r>
              <a:rPr lang="en-GB" sz="2400" dirty="0">
                <a:solidFill>
                  <a:srgbClr val="FF0000"/>
                </a:solidFill>
              </a:rPr>
              <a:t>but not sufficient to </a:t>
            </a:r>
            <a:r>
              <a:rPr lang="en-GB" sz="2400" dirty="0">
                <a:solidFill>
                  <a:srgbClr val="0000FF"/>
                </a:solidFill>
              </a:rPr>
              <a:t>respond to </a:t>
            </a:r>
            <a:r>
              <a:rPr lang="en-GB" sz="2400" dirty="0">
                <a:solidFill>
                  <a:srgbClr val="FF0000"/>
                </a:solidFill>
              </a:rPr>
              <a:t>public concerns;  </a:t>
            </a:r>
          </a:p>
          <a:p>
            <a:pPr marL="457200" lvl="1" indent="0" algn="just">
              <a:buNone/>
            </a:pPr>
            <a:endParaRPr lang="en-GB" sz="2400" dirty="0">
              <a:solidFill>
                <a:srgbClr val="FF0000"/>
              </a:solidFill>
            </a:endParaRPr>
          </a:p>
          <a:p>
            <a:pPr algn="just"/>
            <a:r>
              <a:rPr lang="en-GB" dirty="0"/>
              <a:t>  Understandable data (maps, reports, analyses) address intellectual needs for information;</a:t>
            </a:r>
          </a:p>
          <a:p>
            <a:pPr algn="just"/>
            <a:endParaRPr lang="en-GB" dirty="0"/>
          </a:p>
          <a:p>
            <a:pPr algn="just"/>
            <a:r>
              <a:rPr lang="en-GB" dirty="0"/>
              <a:t>Communications need to address </a:t>
            </a:r>
            <a:r>
              <a:rPr lang="en-GB" dirty="0">
                <a:solidFill>
                  <a:srgbClr val="FF0000"/>
                </a:solidFill>
              </a:rPr>
              <a:t>emotions, fears, anxieties, perceptions and affects of stakeholders</a:t>
            </a:r>
            <a:endParaRPr lang="en-GB" strike="sngStrike" dirty="0"/>
          </a:p>
          <a:p>
            <a:pPr marL="0" indent="0">
              <a:buNone/>
            </a:pPr>
            <a:endParaRPr lang="en-GB" sz="2400" dirty="0"/>
          </a:p>
        </p:txBody>
      </p:sp>
    </p:spTree>
    <p:extLst>
      <p:ext uri="{BB962C8B-B14F-4D97-AF65-F5344CB8AC3E}">
        <p14:creationId xmlns:p14="http://schemas.microsoft.com/office/powerpoint/2010/main" val="3244434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0" y="152400"/>
            <a:ext cx="7704667" cy="685799"/>
          </a:xfrm>
        </p:spPr>
        <p:txBody>
          <a:bodyPr>
            <a:normAutofit fontScale="90000"/>
          </a:bodyPr>
          <a:lstStyle/>
          <a:p>
            <a:r>
              <a:rPr lang="en-GB" dirty="0"/>
              <a:t>Risks and Risk Communications</a:t>
            </a:r>
          </a:p>
        </p:txBody>
      </p:sp>
      <p:sp>
        <p:nvSpPr>
          <p:cNvPr id="6" name="Content Placeholder 5"/>
          <p:cNvSpPr>
            <a:spLocks noGrp="1"/>
          </p:cNvSpPr>
          <p:nvPr>
            <p:ph idx="1"/>
          </p:nvPr>
        </p:nvSpPr>
        <p:spPr>
          <a:xfrm>
            <a:off x="754625" y="838199"/>
            <a:ext cx="8245441" cy="4724401"/>
          </a:xfrm>
        </p:spPr>
        <p:txBody>
          <a:bodyPr>
            <a:normAutofit fontScale="77500" lnSpcReduction="20000"/>
          </a:bodyPr>
          <a:lstStyle/>
          <a:p>
            <a:r>
              <a:rPr lang="en-GB" sz="2800" b="1" dirty="0"/>
              <a:t>Actual risk </a:t>
            </a:r>
            <a:r>
              <a:rPr lang="en-GB" sz="2800" dirty="0"/>
              <a:t>(reality) is quantified, usually by dose calculations and probabilities of cancer/</a:t>
            </a:r>
            <a:r>
              <a:rPr lang="en-GB" sz="2800" dirty="0" err="1"/>
              <a:t>leukemia</a:t>
            </a:r>
            <a:r>
              <a:rPr lang="en-GB" sz="2800" dirty="0"/>
              <a:t> disease;</a:t>
            </a:r>
          </a:p>
          <a:p>
            <a:pPr marL="0" indent="0">
              <a:buNone/>
            </a:pPr>
            <a:endParaRPr lang="en-GB" sz="2800" dirty="0"/>
          </a:p>
          <a:p>
            <a:r>
              <a:rPr lang="en-GB" sz="2800" b="1" dirty="0"/>
              <a:t>Perceived risk </a:t>
            </a:r>
            <a:r>
              <a:rPr lang="en-GB" sz="2800" dirty="0"/>
              <a:t>(fears, anxieties, beliefs, cultural differences,  judgement and feelings) is subjective for the individuals and quantifiable in a population and  single individuals;</a:t>
            </a:r>
          </a:p>
          <a:p>
            <a:pPr marL="0" indent="0">
              <a:buNone/>
            </a:pPr>
            <a:endParaRPr lang="en-GB" sz="2800" dirty="0"/>
          </a:p>
          <a:p>
            <a:r>
              <a:rPr lang="en-GB" sz="2800" dirty="0"/>
              <a:t>The study of actual vs. perceived risk, especially regarding ‘nuclear issues’ is well established (e.g. </a:t>
            </a:r>
            <a:r>
              <a:rPr lang="en-GB" sz="2800" dirty="0" err="1"/>
              <a:t>Slovic</a:t>
            </a:r>
            <a:r>
              <a:rPr lang="en-GB" sz="2800" dirty="0"/>
              <a:t>, </a:t>
            </a:r>
            <a:r>
              <a:rPr lang="en-GB" sz="2800" dirty="0" err="1"/>
              <a:t>Fischhoff</a:t>
            </a:r>
            <a:r>
              <a:rPr lang="en-GB" sz="2800" dirty="0"/>
              <a:t>, et. al.), </a:t>
            </a:r>
          </a:p>
          <a:p>
            <a:pPr marL="0" indent="0">
              <a:buNone/>
            </a:pPr>
            <a:endParaRPr lang="en-GB" sz="2800" dirty="0"/>
          </a:p>
          <a:p>
            <a:r>
              <a:rPr lang="en-GB" sz="2800" dirty="0">
                <a:solidFill>
                  <a:srgbClr val="FF0000"/>
                </a:solidFill>
              </a:rPr>
              <a:t>Taking into account </a:t>
            </a:r>
            <a:r>
              <a:rPr lang="en-GB" sz="2800" dirty="0"/>
              <a:t>perceived risk for public communications in situations </a:t>
            </a:r>
            <a:r>
              <a:rPr lang="en-GB" sz="2800" dirty="0">
                <a:solidFill>
                  <a:srgbClr val="FF0000"/>
                </a:solidFill>
              </a:rPr>
              <a:t>involving radiation risk  </a:t>
            </a:r>
            <a:r>
              <a:rPr lang="en-GB" sz="2800" dirty="0"/>
              <a:t>is still </a:t>
            </a:r>
            <a:r>
              <a:rPr lang="en-GB" sz="2800" dirty="0">
                <a:solidFill>
                  <a:srgbClr val="FF0000"/>
                </a:solidFill>
              </a:rPr>
              <a:t>in its infancy</a:t>
            </a:r>
            <a:r>
              <a:rPr lang="en-GB" sz="2800" dirty="0"/>
              <a:t>.</a:t>
            </a:r>
          </a:p>
        </p:txBody>
      </p:sp>
      <p:sp>
        <p:nvSpPr>
          <p:cNvPr id="4" name="Slide Number Placeholder 3"/>
          <p:cNvSpPr>
            <a:spLocks noGrp="1"/>
          </p:cNvSpPr>
          <p:nvPr>
            <p:ph type="sldNum" sz="quarter" idx="12"/>
          </p:nvPr>
        </p:nvSpPr>
        <p:spPr/>
        <p:txBody>
          <a:bodyPr/>
          <a:lstStyle/>
          <a:p>
            <a:fld id="{9AB426EB-D8B9-4590-84E5-2B7372505E30}" type="slidenum">
              <a:rPr lang="en-US" smtClean="0">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167970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90600" y="24581"/>
            <a:ext cx="7704667" cy="990599"/>
          </a:xfrm>
        </p:spPr>
        <p:txBody>
          <a:bodyPr>
            <a:noAutofit/>
          </a:bodyPr>
          <a:lstStyle/>
          <a:p>
            <a:r>
              <a:rPr lang="en-US" sz="3200" dirty="0"/>
              <a:t>Complexity of the Risk Perception Factors</a:t>
            </a:r>
            <a:endParaRPr lang="en-GB" sz="3200" dirty="0">
              <a:solidFill>
                <a:schemeClr val="tx1"/>
              </a:solidFill>
            </a:endParaRPr>
          </a:p>
        </p:txBody>
      </p:sp>
      <p:pic>
        <p:nvPicPr>
          <p:cNvPr id="7" name="Рисунок 6"/>
          <p:cNvPicPr>
            <a:picLocks noChangeAspect="1"/>
          </p:cNvPicPr>
          <p:nvPr/>
        </p:nvPicPr>
        <p:blipFill>
          <a:blip r:embed="rId2"/>
          <a:stretch>
            <a:fillRect/>
          </a:stretch>
        </p:blipFill>
        <p:spPr>
          <a:xfrm>
            <a:off x="1752600" y="1015180"/>
            <a:ext cx="5811982" cy="5461820"/>
          </a:xfrm>
          <a:prstGeom prst="rect">
            <a:avLst/>
          </a:prstGeom>
        </p:spPr>
      </p:pic>
    </p:spTree>
    <p:extLst>
      <p:ext uri="{BB962C8B-B14F-4D97-AF65-F5344CB8AC3E}">
        <p14:creationId xmlns:p14="http://schemas.microsoft.com/office/powerpoint/2010/main" val="177558934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Параллакс">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Параллакс">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2993</TotalTime>
  <Words>2102</Words>
  <Application>Microsoft Office PowerPoint</Application>
  <PresentationFormat>On-screen Show (4:3)</PresentationFormat>
  <Paragraphs>238</Paragraphs>
  <Slides>29</Slides>
  <Notes>19</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5" baseType="lpstr">
      <vt:lpstr>ＭＳ Ｐゴシック</vt:lpstr>
      <vt:lpstr>Arial</vt:lpstr>
      <vt:lpstr>Arial Unicode MS</vt:lpstr>
      <vt:lpstr>Calibri</vt:lpstr>
      <vt:lpstr>Corbel</vt:lpstr>
      <vt:lpstr>Courier New</vt:lpstr>
      <vt:lpstr>HGｺﾞｼｯｸM</vt:lpstr>
      <vt:lpstr>HG明朝E</vt:lpstr>
      <vt:lpstr>HGP明朝B</vt:lpstr>
      <vt:lpstr>Palatino Linotype</vt:lpstr>
      <vt:lpstr>Times New Roman</vt:lpstr>
      <vt:lpstr>Wingdings</vt:lpstr>
      <vt:lpstr>Wingdings 3</vt:lpstr>
      <vt:lpstr>1_Blank Presentation</vt:lpstr>
      <vt:lpstr>Параллакс</vt:lpstr>
      <vt:lpstr>Equation</vt:lpstr>
      <vt:lpstr>Importance of Risk Perception Factors for the Development of Effective Risk Communication after a Nuclear Accident </vt:lpstr>
      <vt:lpstr>Content</vt:lpstr>
      <vt:lpstr>The Importance of Risk Perception Factors</vt:lpstr>
      <vt:lpstr>IAEA Safety Standards</vt:lpstr>
      <vt:lpstr>Other IAEA publications</vt:lpstr>
      <vt:lpstr>PowerPoint Presentation</vt:lpstr>
      <vt:lpstr>Why Address Perceived Risk?</vt:lpstr>
      <vt:lpstr>Risks and Risk Communications</vt:lpstr>
      <vt:lpstr>Complexity of the Risk Perception Factors</vt:lpstr>
      <vt:lpstr>Additional issues to consider</vt:lpstr>
      <vt:lpstr>Multiple Consequences of an Accident:</vt:lpstr>
      <vt:lpstr>Fukushima case</vt:lpstr>
      <vt:lpstr>Background</vt:lpstr>
      <vt:lpstr>PowerPoint Presentation</vt:lpstr>
      <vt:lpstr>Fukushima Prefecture Background</vt:lpstr>
      <vt:lpstr>Which of the risk perception factors might be relevant to the sub-populations of the Fukushima Prefecture?</vt:lpstr>
      <vt:lpstr>Understanding and uncertainty </vt:lpstr>
      <vt:lpstr>Perceived Risk after Fukushima Accident</vt:lpstr>
      <vt:lpstr>Fukushima Prefecture Actual and Perceived Risk   </vt:lpstr>
      <vt:lpstr>Psychological Distress  (Fukushima Medical University survey)</vt:lpstr>
      <vt:lpstr>PowerPoint Presentation</vt:lpstr>
      <vt:lpstr>PowerPoint Presentation</vt:lpstr>
      <vt:lpstr>Mid-term health consequences </vt:lpstr>
      <vt:lpstr>Current challenges of Fukushima</vt:lpstr>
      <vt:lpstr>PowerPoint Presentation</vt:lpstr>
      <vt:lpstr> Conclusion (cont.) </vt:lpstr>
      <vt:lpstr>Take away message</vt:lpstr>
      <vt:lpstr>PowerPoint Presentation</vt:lpstr>
      <vt:lpstr>Thank you for attention! </vt:lpstr>
    </vt:vector>
  </TitlesOfParts>
  <Company>Kenneth Nollet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Kenneth Nollet</dc:creator>
  <cp:lastModifiedBy>Steve Baker</cp:lastModifiedBy>
  <cp:revision>220</cp:revision>
  <cp:lastPrinted>2017-06-06T08:29:50Z</cp:lastPrinted>
  <dcterms:created xsi:type="dcterms:W3CDTF">2009-06-22T05:11:08Z</dcterms:created>
  <dcterms:modified xsi:type="dcterms:W3CDTF">2018-10-03T15:02:54Z</dcterms:modified>
</cp:coreProperties>
</file>